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9" r:id="rId3"/>
    <p:sldId id="276" r:id="rId4"/>
    <p:sldId id="260" r:id="rId5"/>
    <p:sldId id="277" r:id="rId6"/>
    <p:sldId id="270" r:id="rId7"/>
    <p:sldId id="278" r:id="rId8"/>
    <p:sldId id="273" r:id="rId9"/>
    <p:sldId id="279" r:id="rId10"/>
    <p:sldId id="280" r:id="rId11"/>
    <p:sldId id="281" r:id="rId12"/>
    <p:sldId id="284" r:id="rId13"/>
    <p:sldId id="282" r:id="rId14"/>
    <p:sldId id="283" r:id="rId15"/>
    <p:sldId id="287" r:id="rId16"/>
    <p:sldId id="262" r:id="rId17"/>
    <p:sldId id="267" r:id="rId18"/>
    <p:sldId id="288" r:id="rId19"/>
    <p:sldId id="289" r:id="rId20"/>
    <p:sldId id="290" r:id="rId21"/>
    <p:sldId id="291" r:id="rId22"/>
    <p:sldId id="292" r:id="rId23"/>
    <p:sldId id="266" r:id="rId24"/>
    <p:sldId id="293" r:id="rId25"/>
    <p:sldId id="294" r:id="rId26"/>
    <p:sldId id="295" r:id="rId27"/>
    <p:sldId id="296" r:id="rId28"/>
    <p:sldId id="297" r:id="rId29"/>
    <p:sldId id="298" r:id="rId30"/>
    <p:sldId id="299" r:id="rId31"/>
    <p:sldId id="300" r:id="rId32"/>
    <p:sldId id="301" r:id="rId33"/>
    <p:sldId id="264" r:id="rId34"/>
    <p:sldId id="302" r:id="rId35"/>
    <p:sldId id="268" r:id="rId36"/>
  </p:sldIdLst>
  <p:sldSz cx="18288000" cy="10287000"/>
  <p:notesSz cx="6858000" cy="9144000"/>
  <p:embeddedFontLst>
    <p:embeddedFont>
      <p:font typeface="Josefin Sans Bold" pitchFamily="2" charset="0"/>
      <p:regular r:id="rId38"/>
      <p:boldItalic r:id="rId39"/>
    </p:embeddedFont>
    <p:embeddedFont>
      <p:font typeface="Open Sans Light" panose="020B0306030504020204" pitchFamily="34" charset="0"/>
      <p:regular r:id="rId40"/>
      <p:italic r:id="rId41"/>
    </p:embeddedFont>
    <p:embeddedFont>
      <p:font typeface="Roboto" panose="02000000000000000000" pitchFamily="2"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4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D1772-8E4E-4EDF-8A44-1B45E33D6C60}"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E68C3-CDA3-467F-A4F2-C97D59270B17}" type="slidenum">
              <a:rPr lang="en-US" smtClean="0"/>
              <a:t>‹#›</a:t>
            </a:fld>
            <a:endParaRPr lang="en-US"/>
          </a:p>
        </p:txBody>
      </p:sp>
    </p:spTree>
    <p:extLst>
      <p:ext uri="{BB962C8B-B14F-4D97-AF65-F5344CB8AC3E}">
        <p14:creationId xmlns:p14="http://schemas.microsoft.com/office/powerpoint/2010/main" val="3104199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Link: https://docs.google.com/spreadsheets/d/1ymtUDxEmvicQRNyYTnxamNFgC8mUuvKH/edit?usp=sharing&amp;ouid=110763270853539492449&amp;rtpof=true&amp;sd=true</a:t>
            </a:r>
          </a:p>
        </p:txBody>
      </p:sp>
      <p:sp>
        <p:nvSpPr>
          <p:cNvPr id="4" name="Slide Number Placeholder 3"/>
          <p:cNvSpPr>
            <a:spLocks noGrp="1"/>
          </p:cNvSpPr>
          <p:nvPr>
            <p:ph type="sldNum" sz="quarter" idx="5"/>
          </p:nvPr>
        </p:nvSpPr>
        <p:spPr/>
        <p:txBody>
          <a:bodyPr/>
          <a:lstStyle/>
          <a:p>
            <a:fld id="{878E68C3-CDA3-467F-A4F2-C97D59270B17}" type="slidenum">
              <a:rPr lang="en-US" smtClean="0"/>
              <a:t>2</a:t>
            </a:fld>
            <a:endParaRPr lang="en-US"/>
          </a:p>
        </p:txBody>
      </p:sp>
    </p:spTree>
    <p:extLst>
      <p:ext uri="{BB962C8B-B14F-4D97-AF65-F5344CB8AC3E}">
        <p14:creationId xmlns:p14="http://schemas.microsoft.com/office/powerpoint/2010/main" val="230760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31</a:t>
            </a:fld>
            <a:endParaRPr lang="en-US"/>
          </a:p>
        </p:txBody>
      </p:sp>
    </p:spTree>
    <p:extLst>
      <p:ext uri="{BB962C8B-B14F-4D97-AF65-F5344CB8AC3E}">
        <p14:creationId xmlns:p14="http://schemas.microsoft.com/office/powerpoint/2010/main" val="424343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32</a:t>
            </a:fld>
            <a:endParaRPr lang="en-US"/>
          </a:p>
        </p:txBody>
      </p:sp>
    </p:spTree>
    <p:extLst>
      <p:ext uri="{BB962C8B-B14F-4D97-AF65-F5344CB8AC3E}">
        <p14:creationId xmlns:p14="http://schemas.microsoft.com/office/powerpoint/2010/main" val="4251214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Link:https</a:t>
            </a:r>
            <a:r>
              <a:rPr lang="en-US" dirty="0"/>
              <a:t>://lookerstudio.google.com/reporting/663e8e18-0be4-4e1a-9556-65843741d384</a:t>
            </a:r>
          </a:p>
        </p:txBody>
      </p:sp>
      <p:sp>
        <p:nvSpPr>
          <p:cNvPr id="4" name="Slide Number Placeholder 3"/>
          <p:cNvSpPr>
            <a:spLocks noGrp="1"/>
          </p:cNvSpPr>
          <p:nvPr>
            <p:ph type="sldNum" sz="quarter" idx="5"/>
          </p:nvPr>
        </p:nvSpPr>
        <p:spPr/>
        <p:txBody>
          <a:bodyPr/>
          <a:lstStyle/>
          <a:p>
            <a:fld id="{878E68C3-CDA3-467F-A4F2-C97D59270B17}" type="slidenum">
              <a:rPr lang="en-US" smtClean="0"/>
              <a:t>34</a:t>
            </a:fld>
            <a:endParaRPr lang="en-US"/>
          </a:p>
        </p:txBody>
      </p:sp>
    </p:spTree>
    <p:extLst>
      <p:ext uri="{BB962C8B-B14F-4D97-AF65-F5344CB8AC3E}">
        <p14:creationId xmlns:p14="http://schemas.microsoft.com/office/powerpoint/2010/main" val="315282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23</a:t>
            </a:fld>
            <a:endParaRPr lang="en-US"/>
          </a:p>
        </p:txBody>
      </p:sp>
    </p:spTree>
    <p:extLst>
      <p:ext uri="{BB962C8B-B14F-4D97-AF65-F5344CB8AC3E}">
        <p14:creationId xmlns:p14="http://schemas.microsoft.com/office/powerpoint/2010/main" val="7712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24</a:t>
            </a:fld>
            <a:endParaRPr lang="en-US"/>
          </a:p>
        </p:txBody>
      </p:sp>
    </p:spTree>
    <p:extLst>
      <p:ext uri="{BB962C8B-B14F-4D97-AF65-F5344CB8AC3E}">
        <p14:creationId xmlns:p14="http://schemas.microsoft.com/office/powerpoint/2010/main" val="279623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25</a:t>
            </a:fld>
            <a:endParaRPr lang="en-US"/>
          </a:p>
        </p:txBody>
      </p:sp>
    </p:spTree>
    <p:extLst>
      <p:ext uri="{BB962C8B-B14F-4D97-AF65-F5344CB8AC3E}">
        <p14:creationId xmlns:p14="http://schemas.microsoft.com/office/powerpoint/2010/main" val="34490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26</a:t>
            </a:fld>
            <a:endParaRPr lang="en-US"/>
          </a:p>
        </p:txBody>
      </p:sp>
    </p:spTree>
    <p:extLst>
      <p:ext uri="{BB962C8B-B14F-4D97-AF65-F5344CB8AC3E}">
        <p14:creationId xmlns:p14="http://schemas.microsoft.com/office/powerpoint/2010/main" val="230094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27</a:t>
            </a:fld>
            <a:endParaRPr lang="en-US"/>
          </a:p>
        </p:txBody>
      </p:sp>
    </p:spTree>
    <p:extLst>
      <p:ext uri="{BB962C8B-B14F-4D97-AF65-F5344CB8AC3E}">
        <p14:creationId xmlns:p14="http://schemas.microsoft.com/office/powerpoint/2010/main" val="14904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28</a:t>
            </a:fld>
            <a:endParaRPr lang="en-US"/>
          </a:p>
        </p:txBody>
      </p:sp>
    </p:spTree>
    <p:extLst>
      <p:ext uri="{BB962C8B-B14F-4D97-AF65-F5344CB8AC3E}">
        <p14:creationId xmlns:p14="http://schemas.microsoft.com/office/powerpoint/2010/main" val="309817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29</a:t>
            </a:fld>
            <a:endParaRPr lang="en-US"/>
          </a:p>
        </p:txBody>
      </p:sp>
    </p:spTree>
    <p:extLst>
      <p:ext uri="{BB962C8B-B14F-4D97-AF65-F5344CB8AC3E}">
        <p14:creationId xmlns:p14="http://schemas.microsoft.com/office/powerpoint/2010/main" val="96263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68C3-CDA3-467F-A4F2-C97D59270B17}" type="slidenum">
              <a:rPr lang="en-US" smtClean="0"/>
              <a:t>30</a:t>
            </a:fld>
            <a:endParaRPr lang="en-US"/>
          </a:p>
        </p:txBody>
      </p:sp>
    </p:spTree>
    <p:extLst>
      <p:ext uri="{BB962C8B-B14F-4D97-AF65-F5344CB8AC3E}">
        <p14:creationId xmlns:p14="http://schemas.microsoft.com/office/powerpoint/2010/main" val="233966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ymtUDxEmvicQRNyYTnxamNFgC8mUuvKH/edit?usp=sharing&amp;ouid=110763270853539492449&amp;rtpof=true&amp;sd=tru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lookerstudio.google.com/reporting/663e8e18-0be4-4e1a-9556-65843741d384"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01" b="11792"/>
          <a:stretch>
            <a:fillRect/>
          </a:stretch>
        </p:blipFill>
        <p:spPr>
          <a:xfrm>
            <a:off x="0" y="0"/>
            <a:ext cx="18288000" cy="10287000"/>
          </a:xfrm>
          <a:prstGeom prst="rect">
            <a:avLst/>
          </a:prstGeom>
        </p:spPr>
      </p:pic>
      <p:grpSp>
        <p:nvGrpSpPr>
          <p:cNvPr id="3" name="Group 3"/>
          <p:cNvGrpSpPr>
            <a:grpSpLocks noChangeAspect="1"/>
          </p:cNvGrpSpPr>
          <p:nvPr/>
        </p:nvGrpSpPr>
        <p:grpSpPr>
          <a:xfrm>
            <a:off x="0" y="-1101518"/>
            <a:ext cx="11473703" cy="12490036"/>
            <a:chOff x="0" y="0"/>
            <a:chExt cx="2279650" cy="2481580"/>
          </a:xfrm>
        </p:grpSpPr>
        <p:sp>
          <p:nvSpPr>
            <p:cNvPr id="4" name="Freeform 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alpha val="4706"/>
              </a:srgbClr>
            </a:solidFill>
          </p:spPr>
          <p:txBody>
            <a:bodyPr/>
            <a:lstStyle/>
            <a:p>
              <a:endParaRPr lang="en-US"/>
            </a:p>
          </p:txBody>
        </p:sp>
      </p:grpSp>
      <p:sp>
        <p:nvSpPr>
          <p:cNvPr id="5" name="TextBox 5"/>
          <p:cNvSpPr txBox="1"/>
          <p:nvPr/>
        </p:nvSpPr>
        <p:spPr>
          <a:xfrm>
            <a:off x="1041698" y="3736975"/>
            <a:ext cx="13588701" cy="1458091"/>
          </a:xfrm>
          <a:prstGeom prst="rect">
            <a:avLst/>
          </a:prstGeom>
        </p:spPr>
        <p:txBody>
          <a:bodyPr wrap="square" lIns="0" tIns="0" rIns="0" bIns="0" rtlCol="0" anchor="t">
            <a:spAutoFit/>
          </a:bodyPr>
          <a:lstStyle/>
          <a:p>
            <a:pPr>
              <a:lnSpc>
                <a:spcPts val="11760"/>
              </a:lnSpc>
            </a:pPr>
            <a:r>
              <a:rPr lang="en-US" sz="8400" dirty="0">
                <a:solidFill>
                  <a:srgbClr val="FFFFFF"/>
                </a:solidFill>
                <a:latin typeface="Josefin Sans Bold"/>
              </a:rPr>
              <a:t>CUSTOMER ANALYTICS</a:t>
            </a:r>
          </a:p>
        </p:txBody>
      </p:sp>
      <p:sp>
        <p:nvSpPr>
          <p:cNvPr id="6" name="TextBox 6"/>
          <p:cNvSpPr txBox="1"/>
          <p:nvPr/>
        </p:nvSpPr>
        <p:spPr>
          <a:xfrm>
            <a:off x="1041699" y="5142865"/>
            <a:ext cx="10054208" cy="674672"/>
          </a:xfrm>
          <a:prstGeom prst="rect">
            <a:avLst/>
          </a:prstGeom>
        </p:spPr>
        <p:txBody>
          <a:bodyPr lIns="0" tIns="0" rIns="0" bIns="0" rtlCol="0" anchor="t">
            <a:spAutoFit/>
          </a:bodyPr>
          <a:lstStyle/>
          <a:p>
            <a:pPr>
              <a:lnSpc>
                <a:spcPts val="5544"/>
              </a:lnSpc>
            </a:pPr>
            <a:r>
              <a:rPr lang="en-US" sz="4400" spc="884" dirty="0">
                <a:solidFill>
                  <a:srgbClr val="FFFFFF"/>
                </a:solidFill>
                <a:latin typeface="Open Sans Light"/>
              </a:rPr>
              <a:t>Data Analytics Project</a:t>
            </a:r>
          </a:p>
        </p:txBody>
      </p:sp>
      <p:sp>
        <p:nvSpPr>
          <p:cNvPr id="7" name="AutoShape 7"/>
          <p:cNvSpPr/>
          <p:nvPr/>
        </p:nvSpPr>
        <p:spPr>
          <a:xfrm>
            <a:off x="4483923" y="6247513"/>
            <a:ext cx="7073253" cy="0"/>
          </a:xfrm>
          <a:prstGeom prst="line">
            <a:avLst/>
          </a:prstGeom>
          <a:ln w="28575" cap="flat">
            <a:solidFill>
              <a:srgbClr val="FFFFFF"/>
            </a:solidFill>
            <a:prstDash val="solid"/>
            <a:headEnd type="none" w="sm" len="sm"/>
            <a:tailEnd type="none" w="sm" len="sm"/>
          </a:ln>
        </p:spPr>
        <p:txBody>
          <a:bodyPr/>
          <a:lstStyle/>
          <a:p>
            <a:endParaRPr lang="en-US"/>
          </a:p>
        </p:txBody>
      </p:sp>
      <p:grpSp>
        <p:nvGrpSpPr>
          <p:cNvPr id="8" name="Group 8"/>
          <p:cNvGrpSpPr>
            <a:grpSpLocks noChangeAspect="1"/>
          </p:cNvGrpSpPr>
          <p:nvPr/>
        </p:nvGrpSpPr>
        <p:grpSpPr>
          <a:xfrm>
            <a:off x="13489652" y="4884625"/>
            <a:ext cx="3006949" cy="3006949"/>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en-US"/>
            </a:p>
          </p:txBody>
        </p:sp>
      </p:grpSp>
      <p:grpSp>
        <p:nvGrpSpPr>
          <p:cNvPr id="10" name="Group 10"/>
          <p:cNvGrpSpPr>
            <a:grpSpLocks noChangeAspect="1"/>
          </p:cNvGrpSpPr>
          <p:nvPr/>
        </p:nvGrpSpPr>
        <p:grpSpPr>
          <a:xfrm>
            <a:off x="17472597" y="7992241"/>
            <a:ext cx="1266059" cy="1266059"/>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alpha val="4706"/>
              </a:srgbClr>
            </a:solidFill>
          </p:spPr>
          <p:txBody>
            <a:bodyPr/>
            <a:lstStyle/>
            <a:p>
              <a:endParaRPr lang="en-US"/>
            </a:p>
          </p:txBody>
        </p:sp>
      </p:grpSp>
      <p:grpSp>
        <p:nvGrpSpPr>
          <p:cNvPr id="12" name="Group 12"/>
          <p:cNvGrpSpPr>
            <a:grpSpLocks noChangeAspect="1"/>
          </p:cNvGrpSpPr>
          <p:nvPr/>
        </p:nvGrpSpPr>
        <p:grpSpPr>
          <a:xfrm>
            <a:off x="15494292" y="4741270"/>
            <a:ext cx="804460" cy="804460"/>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5" name="TextBox 14">
            <a:extLst>
              <a:ext uri="{FF2B5EF4-FFF2-40B4-BE49-F238E27FC236}">
                <a16:creationId xmlns:a16="http://schemas.microsoft.com/office/drawing/2014/main" id="{34B85A9F-237F-6B4E-380B-7D0B489F9D56}"/>
              </a:ext>
            </a:extLst>
          </p:cNvPr>
          <p:cNvSpPr txBox="1"/>
          <p:nvPr/>
        </p:nvSpPr>
        <p:spPr>
          <a:xfrm>
            <a:off x="981971" y="6457795"/>
            <a:ext cx="9509760" cy="700769"/>
          </a:xfrm>
          <a:prstGeom prst="rect">
            <a:avLst/>
          </a:prstGeom>
          <a:noFill/>
        </p:spPr>
        <p:txBody>
          <a:bodyPr wrap="square">
            <a:spAutoFit/>
          </a:bodyPr>
          <a:lstStyle/>
          <a:p>
            <a:pPr>
              <a:lnSpc>
                <a:spcPts val="5544"/>
              </a:lnSpc>
            </a:pPr>
            <a:r>
              <a:rPr lang="en-US" sz="2400" b="1" spc="884" dirty="0">
                <a:solidFill>
                  <a:srgbClr val="FFFFFF"/>
                </a:solidFill>
                <a:latin typeface="Open Sans Light"/>
              </a:rPr>
              <a:t>Presenting By Saif Ullah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2864" y="2914317"/>
            <a:ext cx="10192751" cy="1109919"/>
          </a:xfrm>
          <a:prstGeom prst="rect">
            <a:avLst/>
          </a:prstGeom>
        </p:spPr>
        <p:txBody>
          <a:bodyPr lIns="0" tIns="0" rIns="0" bIns="0" rtlCol="0" anchor="t">
            <a:spAutoFit/>
          </a:bodyPr>
          <a:lstStyle/>
          <a:p>
            <a:pPr>
              <a:lnSpc>
                <a:spcPts val="10080"/>
              </a:lnSpc>
            </a:pPr>
            <a:r>
              <a:rPr lang="en-US" sz="3600" dirty="0">
                <a:solidFill>
                  <a:srgbClr val="1327DF"/>
                </a:solidFill>
                <a:latin typeface="Josefin Sans Bold"/>
              </a:rPr>
              <a:t>Cont.….</a:t>
            </a:r>
          </a:p>
        </p:txBody>
      </p:sp>
      <p:sp>
        <p:nvSpPr>
          <p:cNvPr id="3" name="TextBox 3"/>
          <p:cNvSpPr txBox="1"/>
          <p:nvPr/>
        </p:nvSpPr>
        <p:spPr>
          <a:xfrm>
            <a:off x="2970557" y="4985184"/>
            <a:ext cx="7337364" cy="2969403"/>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Irrespective of other countries, France also has the highest number of orders and customers.</a:t>
            </a: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3400" y="4985184"/>
            <a:ext cx="1254956" cy="1254956"/>
          </a:xfrm>
          <a:prstGeom prst="rect">
            <a:avLst/>
          </a:prstGeom>
        </p:spPr>
      </p:pic>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13</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5" name="Picture 4" descr="Chart, scatter chart&#10;&#10;Description automatically generated">
            <a:extLst>
              <a:ext uri="{FF2B5EF4-FFF2-40B4-BE49-F238E27FC236}">
                <a16:creationId xmlns:a16="http://schemas.microsoft.com/office/drawing/2014/main" id="{6F4DD355-D187-D518-4FF2-94CA5E3E285B}"/>
              </a:ext>
            </a:extLst>
          </p:cNvPr>
          <p:cNvPicPr>
            <a:picLocks noChangeAspect="1"/>
          </p:cNvPicPr>
          <p:nvPr/>
        </p:nvPicPr>
        <p:blipFill>
          <a:blip r:embed="rId4"/>
          <a:stretch>
            <a:fillRect/>
          </a:stretch>
        </p:blipFill>
        <p:spPr>
          <a:xfrm>
            <a:off x="10650122" y="3117958"/>
            <a:ext cx="7337364" cy="4989407"/>
          </a:xfrm>
          <a:prstGeom prst="rect">
            <a:avLst/>
          </a:prstGeom>
        </p:spPr>
      </p:pic>
    </p:spTree>
    <p:extLst>
      <p:ext uri="{BB962C8B-B14F-4D97-AF65-F5344CB8AC3E}">
        <p14:creationId xmlns:p14="http://schemas.microsoft.com/office/powerpoint/2010/main" val="130708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97126" y="4985237"/>
            <a:ext cx="10043577" cy="1004357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4" name="Group 4"/>
          <p:cNvGrpSpPr>
            <a:grpSpLocks noChangeAspect="1"/>
          </p:cNvGrpSpPr>
          <p:nvPr/>
        </p:nvGrpSpPr>
        <p:grpSpPr>
          <a:xfrm>
            <a:off x="7928893" y="3906491"/>
            <a:ext cx="9330407" cy="5351809"/>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61" b="-3261"/>
              </a:stretch>
            </a:blipFill>
          </p:spPr>
          <p:txBody>
            <a:bodyPr/>
            <a:lstStyle/>
            <a:p>
              <a:endParaRPr lang="en-US"/>
            </a:p>
          </p:txBody>
        </p:sp>
      </p:grpSp>
      <p:grpSp>
        <p:nvGrpSpPr>
          <p:cNvPr id="10" name="Group 10"/>
          <p:cNvGrpSpPr>
            <a:grpSpLocks noChangeAspect="1"/>
          </p:cNvGrpSpPr>
          <p:nvPr/>
        </p:nvGrpSpPr>
        <p:grpSpPr>
          <a:xfrm>
            <a:off x="15496511" y="-2073803"/>
            <a:ext cx="4523634" cy="452363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14</a:t>
            </a:r>
          </a:p>
        </p:txBody>
      </p:sp>
      <p:sp>
        <p:nvSpPr>
          <p:cNvPr id="13" name="TextBox 13"/>
          <p:cNvSpPr txBox="1"/>
          <p:nvPr/>
        </p:nvSpPr>
        <p:spPr>
          <a:xfrm>
            <a:off x="1290044" y="1761372"/>
            <a:ext cx="7853956" cy="1248419"/>
          </a:xfrm>
          <a:prstGeom prst="rect">
            <a:avLst/>
          </a:prstGeom>
        </p:spPr>
        <p:txBody>
          <a:bodyPr wrap="square" lIns="0" tIns="0" rIns="0" bIns="0" rtlCol="0" anchor="t">
            <a:spAutoFit/>
          </a:bodyPr>
          <a:lstStyle/>
          <a:p>
            <a:pPr marL="0" lvl="0" indent="0">
              <a:lnSpc>
                <a:spcPts val="10080"/>
              </a:lnSpc>
              <a:spcBef>
                <a:spcPct val="0"/>
              </a:spcBef>
            </a:pPr>
            <a:r>
              <a:rPr lang="en-US" sz="7200" dirty="0">
                <a:solidFill>
                  <a:srgbClr val="1327DF"/>
                </a:solidFill>
                <a:latin typeface="Josefin Sans Bold"/>
              </a:rPr>
              <a:t>Recommendation </a:t>
            </a:r>
          </a:p>
        </p:txBody>
      </p:sp>
      <p:sp>
        <p:nvSpPr>
          <p:cNvPr id="14" name="TextBox 14"/>
          <p:cNvSpPr txBox="1"/>
          <p:nvPr/>
        </p:nvSpPr>
        <p:spPr>
          <a:xfrm>
            <a:off x="1290044" y="3670497"/>
            <a:ext cx="5767728" cy="346954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France appears to be a strong performer in terms of profit, orders, and customers. If this trend continues, then it may be worthwhile to focus on expanding and optimizing operations in France to further capitalize on this success.</a:t>
            </a:r>
          </a:p>
        </p:txBody>
      </p:sp>
      <p:grpSp>
        <p:nvGrpSpPr>
          <p:cNvPr id="15" name="Group 15"/>
          <p:cNvGrpSpPr>
            <a:grpSpLocks noChangeAspect="1"/>
          </p:cNvGrpSpPr>
          <p:nvPr/>
        </p:nvGrpSpPr>
        <p:grpSpPr>
          <a:xfrm rot="9720820">
            <a:off x="384974" y="6474256"/>
            <a:ext cx="4004741" cy="435947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7" name="Group 17"/>
          <p:cNvGrpSpPr>
            <a:grpSpLocks noChangeAspect="1"/>
          </p:cNvGrpSpPr>
          <p:nvPr/>
        </p:nvGrpSpPr>
        <p:grpSpPr>
          <a:xfrm>
            <a:off x="7057772" y="6582396"/>
            <a:ext cx="609827" cy="609827"/>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9" name="Picture 18" descr="A clo">
            <a:extLst>
              <a:ext uri="{FF2B5EF4-FFF2-40B4-BE49-F238E27FC236}">
                <a16:creationId xmlns:a16="http://schemas.microsoft.com/office/drawing/2014/main" id="{DA60FB01-F094-B5A9-6569-CB8AD340BEF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637189" y="7354847"/>
            <a:ext cx="2341561" cy="2341561"/>
          </a:xfrm>
          <a:prstGeom prst="rect">
            <a:avLst/>
          </a:prstGeom>
        </p:spPr>
      </p:pic>
    </p:spTree>
    <p:extLst>
      <p:ext uri="{BB962C8B-B14F-4D97-AF65-F5344CB8AC3E}">
        <p14:creationId xmlns:p14="http://schemas.microsoft.com/office/powerpoint/2010/main" val="369989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2864" y="2914317"/>
            <a:ext cx="10192751" cy="1109919"/>
          </a:xfrm>
          <a:prstGeom prst="rect">
            <a:avLst/>
          </a:prstGeom>
        </p:spPr>
        <p:txBody>
          <a:bodyPr lIns="0" tIns="0" rIns="0" bIns="0" rtlCol="0" anchor="t">
            <a:spAutoFit/>
          </a:bodyPr>
          <a:lstStyle/>
          <a:p>
            <a:pPr>
              <a:lnSpc>
                <a:spcPts val="10080"/>
              </a:lnSpc>
            </a:pPr>
            <a:r>
              <a:rPr lang="en-US" sz="3600" dirty="0">
                <a:solidFill>
                  <a:srgbClr val="1327DF"/>
                </a:solidFill>
                <a:latin typeface="Josefin Sans Bold"/>
              </a:rPr>
              <a:t>Discover the most utilized shipping method</a:t>
            </a:r>
          </a:p>
        </p:txBody>
      </p:sp>
      <p:sp>
        <p:nvSpPr>
          <p:cNvPr id="3" name="TextBox 3"/>
          <p:cNvSpPr txBox="1"/>
          <p:nvPr/>
        </p:nvSpPr>
        <p:spPr>
          <a:xfrm>
            <a:off x="3352800" y="4985184"/>
            <a:ext cx="7337364" cy="5470087"/>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According to our data we are shipped product by four method:</a:t>
            </a:r>
          </a:p>
          <a:p>
            <a:pPr marL="514350" indent="-514350">
              <a:lnSpc>
                <a:spcPts val="3920"/>
              </a:lnSpc>
              <a:buFont typeface="+mj-lt"/>
              <a:buAutoNum type="arabicPeriod"/>
            </a:pPr>
            <a:r>
              <a:rPr lang="en-US" sz="2800" dirty="0">
                <a:solidFill>
                  <a:srgbClr val="323A44"/>
                </a:solidFill>
                <a:latin typeface="Source Sans Pro"/>
              </a:rPr>
              <a:t>First Class</a:t>
            </a:r>
          </a:p>
          <a:p>
            <a:pPr marL="514350" indent="-514350">
              <a:lnSpc>
                <a:spcPts val="3920"/>
              </a:lnSpc>
              <a:buFont typeface="+mj-lt"/>
              <a:buAutoNum type="arabicPeriod"/>
            </a:pPr>
            <a:r>
              <a:rPr lang="en-US" sz="2800" dirty="0">
                <a:solidFill>
                  <a:srgbClr val="323A44"/>
                </a:solidFill>
                <a:latin typeface="Source Sans Pro"/>
              </a:rPr>
              <a:t>Same Day</a:t>
            </a:r>
          </a:p>
          <a:p>
            <a:pPr marL="514350" indent="-514350">
              <a:lnSpc>
                <a:spcPts val="3920"/>
              </a:lnSpc>
              <a:buFont typeface="+mj-lt"/>
              <a:buAutoNum type="arabicPeriod"/>
            </a:pPr>
            <a:r>
              <a:rPr lang="en-US" sz="2800" dirty="0">
                <a:solidFill>
                  <a:srgbClr val="323A44"/>
                </a:solidFill>
                <a:latin typeface="Source Sans Pro"/>
              </a:rPr>
              <a:t>Second Day</a:t>
            </a:r>
          </a:p>
          <a:p>
            <a:pPr marL="514350" indent="-514350">
              <a:lnSpc>
                <a:spcPts val="3920"/>
              </a:lnSpc>
              <a:buFont typeface="+mj-lt"/>
              <a:buAutoNum type="arabicPeriod"/>
            </a:pPr>
            <a:r>
              <a:rPr lang="en-US" sz="2800" dirty="0">
                <a:solidFill>
                  <a:srgbClr val="323A44"/>
                </a:solidFill>
                <a:latin typeface="Source Sans Pro"/>
              </a:rPr>
              <a:t>Standard  Class</a:t>
            </a:r>
          </a:p>
          <a:p>
            <a:pPr>
              <a:lnSpc>
                <a:spcPts val="3920"/>
              </a:lnSpc>
            </a:pPr>
            <a:r>
              <a:rPr lang="en-US" sz="2800" dirty="0">
                <a:solidFill>
                  <a:srgbClr val="323A44"/>
                </a:solidFill>
                <a:latin typeface="Source Sans Pro"/>
              </a:rPr>
              <a:t>But customer mostly used by Standard Class.</a:t>
            </a: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1600" y="4984949"/>
            <a:ext cx="1254956" cy="1254956"/>
          </a:xfrm>
          <a:prstGeom prst="rect">
            <a:avLst/>
          </a:prstGeom>
        </p:spPr>
      </p:pic>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15</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extLst>
      <p:ext uri="{BB962C8B-B14F-4D97-AF65-F5344CB8AC3E}">
        <p14:creationId xmlns:p14="http://schemas.microsoft.com/office/powerpoint/2010/main" val="42338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2836887"/>
            <a:ext cx="10192751" cy="1109919"/>
          </a:xfrm>
          <a:prstGeom prst="rect">
            <a:avLst/>
          </a:prstGeom>
        </p:spPr>
        <p:txBody>
          <a:bodyPr wrap="square" lIns="0" tIns="0" rIns="0" bIns="0" rtlCol="0" anchor="t">
            <a:spAutoFit/>
          </a:bodyPr>
          <a:lstStyle/>
          <a:p>
            <a:pPr>
              <a:lnSpc>
                <a:spcPts val="10080"/>
              </a:lnSpc>
            </a:pPr>
            <a:r>
              <a:rPr lang="en-US" sz="3600" dirty="0">
                <a:solidFill>
                  <a:srgbClr val="1327DF"/>
                </a:solidFill>
                <a:latin typeface="Josefin Sans Bold"/>
              </a:rPr>
              <a:t>Cont.….</a:t>
            </a:r>
          </a:p>
        </p:txBody>
      </p:sp>
      <p:sp>
        <p:nvSpPr>
          <p:cNvPr id="3" name="TextBox 3"/>
          <p:cNvSpPr txBox="1"/>
          <p:nvPr/>
        </p:nvSpPr>
        <p:spPr>
          <a:xfrm>
            <a:off x="2970557" y="4985184"/>
            <a:ext cx="7337364" cy="1969129"/>
          </a:xfrm>
          <a:prstGeom prst="rect">
            <a:avLst/>
          </a:prstGeom>
        </p:spPr>
        <p:txBody>
          <a:bodyPr lIns="0" tIns="0" rIns="0" bIns="0" rtlCol="0" anchor="t">
            <a:spAutoFit/>
          </a:bodyPr>
          <a:lstStyle/>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p:txBody>
      </p:sp>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16</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4" name="Picture 13" descr="Chart, pie chart&#10;&#10;Description automatically generated">
            <a:extLst>
              <a:ext uri="{FF2B5EF4-FFF2-40B4-BE49-F238E27FC236}">
                <a16:creationId xmlns:a16="http://schemas.microsoft.com/office/drawing/2014/main" id="{906826AD-06BD-9873-EA35-05D2567D4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191" y="4167313"/>
            <a:ext cx="6751320" cy="4558061"/>
          </a:xfrm>
          <a:prstGeom prst="rect">
            <a:avLst/>
          </a:prstGeom>
        </p:spPr>
      </p:pic>
      <p:pic>
        <p:nvPicPr>
          <p:cNvPr id="15" name="Picture 14" descr="Chart, bar chart&#10;&#10;Description automatically generated">
            <a:extLst>
              <a:ext uri="{FF2B5EF4-FFF2-40B4-BE49-F238E27FC236}">
                <a16:creationId xmlns:a16="http://schemas.microsoft.com/office/drawing/2014/main" id="{6D833EF3-023C-A449-7DAB-C31A039F3CB9}"/>
              </a:ext>
            </a:extLst>
          </p:cNvPr>
          <p:cNvPicPr>
            <a:picLocks noChangeAspect="1"/>
          </p:cNvPicPr>
          <p:nvPr/>
        </p:nvPicPr>
        <p:blipFill>
          <a:blip r:embed="rId3"/>
          <a:stretch>
            <a:fillRect/>
          </a:stretch>
        </p:blipFill>
        <p:spPr>
          <a:xfrm>
            <a:off x="970274" y="3969666"/>
            <a:ext cx="7010400" cy="4953357"/>
          </a:xfrm>
          <a:prstGeom prst="rect">
            <a:avLst/>
          </a:prstGeom>
        </p:spPr>
      </p:pic>
    </p:spTree>
    <p:extLst>
      <p:ext uri="{BB962C8B-B14F-4D97-AF65-F5344CB8AC3E}">
        <p14:creationId xmlns:p14="http://schemas.microsoft.com/office/powerpoint/2010/main" val="345134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2864" y="2914317"/>
            <a:ext cx="10420536" cy="2203167"/>
          </a:xfrm>
          <a:prstGeom prst="rect">
            <a:avLst/>
          </a:prstGeom>
        </p:spPr>
        <p:txBody>
          <a:bodyPr wrap="square" lIns="0" tIns="0" rIns="0" bIns="0" rtlCol="0" anchor="t">
            <a:spAutoFit/>
          </a:bodyPr>
          <a:lstStyle/>
          <a:p>
            <a:pPr>
              <a:lnSpc>
                <a:spcPts val="9200"/>
              </a:lnSpc>
            </a:pPr>
            <a:r>
              <a:rPr lang="en-US" sz="3600" dirty="0">
                <a:solidFill>
                  <a:srgbClr val="1327DF"/>
                </a:solidFill>
                <a:latin typeface="Josefin Sans Bold"/>
              </a:rPr>
              <a:t>Count the number of customers in each segment</a:t>
            </a:r>
          </a:p>
        </p:txBody>
      </p:sp>
      <p:sp>
        <p:nvSpPr>
          <p:cNvPr id="3" name="TextBox 3"/>
          <p:cNvSpPr txBox="1"/>
          <p:nvPr/>
        </p:nvSpPr>
        <p:spPr>
          <a:xfrm>
            <a:off x="2628356" y="5753100"/>
            <a:ext cx="7337364" cy="3969676"/>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Our data categorizes customers into three segments namely:</a:t>
            </a:r>
          </a:p>
          <a:p>
            <a:pPr marL="514350" indent="-514350">
              <a:lnSpc>
                <a:spcPts val="3920"/>
              </a:lnSpc>
              <a:buFont typeface="+mj-lt"/>
              <a:buAutoNum type="arabicPeriod"/>
            </a:pPr>
            <a:r>
              <a:rPr lang="en-US" sz="2800" dirty="0">
                <a:solidFill>
                  <a:srgbClr val="323A44"/>
                </a:solidFill>
                <a:latin typeface="Source Sans Pro"/>
              </a:rPr>
              <a:t>Consumer</a:t>
            </a:r>
          </a:p>
          <a:p>
            <a:pPr marL="514350" indent="-514350">
              <a:lnSpc>
                <a:spcPts val="3920"/>
              </a:lnSpc>
              <a:buFont typeface="+mj-lt"/>
              <a:buAutoNum type="arabicPeriod"/>
            </a:pPr>
            <a:r>
              <a:rPr lang="en-US" sz="2800" dirty="0">
                <a:solidFill>
                  <a:srgbClr val="323A44"/>
                </a:solidFill>
                <a:latin typeface="Source Sans Pro"/>
              </a:rPr>
              <a:t>Corporate</a:t>
            </a:r>
          </a:p>
          <a:p>
            <a:pPr marL="514350" indent="-514350">
              <a:lnSpc>
                <a:spcPts val="3920"/>
              </a:lnSpc>
              <a:buFont typeface="+mj-lt"/>
              <a:buAutoNum type="arabicPeriod"/>
            </a:pPr>
            <a:r>
              <a:rPr lang="en-US" sz="2800" dirty="0">
                <a:solidFill>
                  <a:srgbClr val="323A44"/>
                </a:solidFill>
                <a:latin typeface="Source Sans Pro"/>
              </a:rPr>
              <a:t>Home Office</a:t>
            </a: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a:p>
            <a:pPr>
              <a:lnSpc>
                <a:spcPts val="3920"/>
              </a:lnSpc>
            </a:pPr>
            <a:endParaRPr lang="en-US" sz="2800" dirty="0">
              <a:solidFill>
                <a:srgbClr val="323A44"/>
              </a:solidFill>
              <a:latin typeface="Source Sans Pro"/>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9600" y="5775960"/>
            <a:ext cx="1254956" cy="1254956"/>
          </a:xfrm>
          <a:prstGeom prst="rect">
            <a:avLst/>
          </a:prstGeom>
        </p:spPr>
      </p:pic>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17</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3" name="Picture 12" descr="Chart, bar chart&#10;&#10;Description automatically generated">
            <a:extLst>
              <a:ext uri="{FF2B5EF4-FFF2-40B4-BE49-F238E27FC236}">
                <a16:creationId xmlns:a16="http://schemas.microsoft.com/office/drawing/2014/main" id="{737E2CE8-0116-31BF-DE5F-C4A7016798C6}"/>
              </a:ext>
            </a:extLst>
          </p:cNvPr>
          <p:cNvPicPr>
            <a:picLocks noChangeAspect="1"/>
          </p:cNvPicPr>
          <p:nvPr/>
        </p:nvPicPr>
        <p:blipFill>
          <a:blip r:embed="rId4"/>
          <a:stretch>
            <a:fillRect/>
          </a:stretch>
        </p:blipFill>
        <p:spPr>
          <a:xfrm>
            <a:off x="11855156" y="2983715"/>
            <a:ext cx="6237375" cy="4407158"/>
          </a:xfrm>
          <a:prstGeom prst="rect">
            <a:avLst/>
          </a:prstGeom>
        </p:spPr>
      </p:pic>
      <p:pic>
        <p:nvPicPr>
          <p:cNvPr id="15" name="Picture 14">
            <a:extLst>
              <a:ext uri="{FF2B5EF4-FFF2-40B4-BE49-F238E27FC236}">
                <a16:creationId xmlns:a16="http://schemas.microsoft.com/office/drawing/2014/main" id="{D5334729-0C5D-23CD-C43F-3A4FF5635C14}"/>
              </a:ext>
            </a:extLst>
          </p:cNvPr>
          <p:cNvPicPr>
            <a:picLocks noChangeAspect="1"/>
          </p:cNvPicPr>
          <p:nvPr/>
        </p:nvPicPr>
        <p:blipFill>
          <a:blip r:embed="rId5"/>
          <a:stretch>
            <a:fillRect/>
          </a:stretch>
        </p:blipFill>
        <p:spPr>
          <a:xfrm>
            <a:off x="12649199" y="7483131"/>
            <a:ext cx="5443331" cy="2658472"/>
          </a:xfrm>
          <a:prstGeom prst="rect">
            <a:avLst/>
          </a:prstGeom>
        </p:spPr>
      </p:pic>
    </p:spTree>
    <p:extLst>
      <p:ext uri="{BB962C8B-B14F-4D97-AF65-F5344CB8AC3E}">
        <p14:creationId xmlns:p14="http://schemas.microsoft.com/office/powerpoint/2010/main" val="150388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97126" y="4985237"/>
            <a:ext cx="10043577" cy="1004357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4" name="Group 4"/>
          <p:cNvGrpSpPr>
            <a:grpSpLocks noChangeAspect="1"/>
          </p:cNvGrpSpPr>
          <p:nvPr/>
        </p:nvGrpSpPr>
        <p:grpSpPr>
          <a:xfrm>
            <a:off x="7928893" y="3906491"/>
            <a:ext cx="9330407" cy="5351809"/>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61" b="-3261"/>
              </a:stretch>
            </a:blipFill>
          </p:spPr>
          <p:txBody>
            <a:bodyPr/>
            <a:lstStyle/>
            <a:p>
              <a:endParaRPr lang="en-US"/>
            </a:p>
          </p:txBody>
        </p:sp>
      </p:grpSp>
      <p:grpSp>
        <p:nvGrpSpPr>
          <p:cNvPr id="10" name="Group 10"/>
          <p:cNvGrpSpPr>
            <a:grpSpLocks noChangeAspect="1"/>
          </p:cNvGrpSpPr>
          <p:nvPr/>
        </p:nvGrpSpPr>
        <p:grpSpPr>
          <a:xfrm>
            <a:off x="15496511" y="-2073803"/>
            <a:ext cx="4523634" cy="452363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18</a:t>
            </a:r>
          </a:p>
        </p:txBody>
      </p:sp>
      <p:sp>
        <p:nvSpPr>
          <p:cNvPr id="13" name="TextBox 13"/>
          <p:cNvSpPr txBox="1"/>
          <p:nvPr/>
        </p:nvSpPr>
        <p:spPr>
          <a:xfrm>
            <a:off x="1290044" y="1761372"/>
            <a:ext cx="7853956" cy="1248419"/>
          </a:xfrm>
          <a:prstGeom prst="rect">
            <a:avLst/>
          </a:prstGeom>
        </p:spPr>
        <p:txBody>
          <a:bodyPr wrap="square" lIns="0" tIns="0" rIns="0" bIns="0" rtlCol="0" anchor="t">
            <a:spAutoFit/>
          </a:bodyPr>
          <a:lstStyle/>
          <a:p>
            <a:pPr marL="0" lvl="0" indent="0">
              <a:lnSpc>
                <a:spcPts val="10080"/>
              </a:lnSpc>
              <a:spcBef>
                <a:spcPct val="0"/>
              </a:spcBef>
            </a:pPr>
            <a:r>
              <a:rPr lang="en-US" sz="7200" dirty="0">
                <a:solidFill>
                  <a:srgbClr val="1327DF"/>
                </a:solidFill>
                <a:latin typeface="Josefin Sans Bold"/>
              </a:rPr>
              <a:t>Recommendation </a:t>
            </a:r>
          </a:p>
        </p:txBody>
      </p:sp>
      <p:sp>
        <p:nvSpPr>
          <p:cNvPr id="14" name="TextBox 14"/>
          <p:cNvSpPr txBox="1"/>
          <p:nvPr/>
        </p:nvSpPr>
        <p:spPr>
          <a:xfrm>
            <a:off x="1290044" y="3670497"/>
            <a:ext cx="5767728" cy="3969676"/>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Mostly customer belongs to Consumer Segment, This could indicate that your store's products or services are geared towards individual consumers, and that your marketing and sales strategies are effective in targeting and appealing to this type of customer.</a:t>
            </a:r>
          </a:p>
        </p:txBody>
      </p:sp>
      <p:grpSp>
        <p:nvGrpSpPr>
          <p:cNvPr id="15" name="Group 15"/>
          <p:cNvGrpSpPr>
            <a:grpSpLocks noChangeAspect="1"/>
          </p:cNvGrpSpPr>
          <p:nvPr/>
        </p:nvGrpSpPr>
        <p:grpSpPr>
          <a:xfrm rot="9720820">
            <a:off x="384974" y="6474256"/>
            <a:ext cx="4004741" cy="435947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7" name="Group 17"/>
          <p:cNvGrpSpPr>
            <a:grpSpLocks noChangeAspect="1"/>
          </p:cNvGrpSpPr>
          <p:nvPr/>
        </p:nvGrpSpPr>
        <p:grpSpPr>
          <a:xfrm>
            <a:off x="7057772" y="6582396"/>
            <a:ext cx="609827" cy="609827"/>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extLst>
      <p:ext uri="{BB962C8B-B14F-4D97-AF65-F5344CB8AC3E}">
        <p14:creationId xmlns:p14="http://schemas.microsoft.com/office/powerpoint/2010/main" val="368270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53072" y="0"/>
            <a:ext cx="10287041" cy="1028700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059" r="-38752"/>
              </a:stretch>
            </a:blipFill>
          </p:spPr>
          <p:txBody>
            <a:bodyPr/>
            <a:lstStyle/>
            <a:p>
              <a:endParaRPr lang="en-US"/>
            </a:p>
          </p:txBody>
        </p:sp>
      </p:grpSp>
      <p:grpSp>
        <p:nvGrpSpPr>
          <p:cNvPr id="5" name="Group 5"/>
          <p:cNvGrpSpPr>
            <a:grpSpLocks noChangeAspect="1"/>
          </p:cNvGrpSpPr>
          <p:nvPr/>
        </p:nvGrpSpPr>
        <p:grpSpPr>
          <a:xfrm>
            <a:off x="15496511" y="-2073803"/>
            <a:ext cx="4523634" cy="452363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grpSp>
        <p:nvGrpSpPr>
          <p:cNvPr id="10" name="Group 10"/>
          <p:cNvGrpSpPr>
            <a:grpSpLocks noChangeAspect="1"/>
          </p:cNvGrpSpPr>
          <p:nvPr/>
        </p:nvGrpSpPr>
        <p:grpSpPr>
          <a:xfrm rot="-435783">
            <a:off x="14607734" y="8694570"/>
            <a:ext cx="2190373" cy="2384395"/>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3" name="Group 13"/>
          <p:cNvGrpSpPr/>
          <p:nvPr/>
        </p:nvGrpSpPr>
        <p:grpSpPr>
          <a:xfrm>
            <a:off x="3356896" y="4026575"/>
            <a:ext cx="11108902" cy="2031325"/>
            <a:chOff x="0" y="0"/>
            <a:chExt cx="2893866" cy="1039187"/>
          </a:xfrm>
        </p:grpSpPr>
        <p:sp>
          <p:nvSpPr>
            <p:cNvPr id="14" name="Freeform 14"/>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88912" y="4152900"/>
            <a:ext cx="1064704" cy="1371600"/>
          </a:xfrm>
          <a:prstGeom prst="rect">
            <a:avLst/>
          </a:prstGeom>
        </p:spPr>
      </p:pic>
      <p:grpSp>
        <p:nvGrpSpPr>
          <p:cNvPr id="21" name="Group 21"/>
          <p:cNvGrpSpPr>
            <a:grpSpLocks noChangeAspect="1"/>
          </p:cNvGrpSpPr>
          <p:nvPr/>
        </p:nvGrpSpPr>
        <p:grpSpPr>
          <a:xfrm>
            <a:off x="10449204" y="-407301"/>
            <a:ext cx="795552" cy="795552"/>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28" name="TextBox 27">
            <a:extLst>
              <a:ext uri="{FF2B5EF4-FFF2-40B4-BE49-F238E27FC236}">
                <a16:creationId xmlns:a16="http://schemas.microsoft.com/office/drawing/2014/main" id="{84C77225-7DFA-7810-F15F-A5C190D551BC}"/>
              </a:ext>
            </a:extLst>
          </p:cNvPr>
          <p:cNvSpPr txBox="1"/>
          <p:nvPr/>
        </p:nvSpPr>
        <p:spPr>
          <a:xfrm>
            <a:off x="5327826" y="4342954"/>
            <a:ext cx="11506200" cy="1015663"/>
          </a:xfrm>
          <a:prstGeom prst="rect">
            <a:avLst/>
          </a:prstGeom>
          <a:noFill/>
        </p:spPr>
        <p:txBody>
          <a:bodyPr wrap="square">
            <a:spAutoFit/>
          </a:bodyPr>
          <a:lstStyle/>
          <a:p>
            <a:r>
              <a:rPr lang="en-US" sz="6000" dirty="0">
                <a:solidFill>
                  <a:schemeClr val="bg1"/>
                </a:solidFill>
                <a:latin typeface="Josefin Sans Bold"/>
              </a:rPr>
              <a:t>RFM Analysis </a:t>
            </a:r>
            <a:endParaRPr lang="en-US" sz="6600" dirty="0"/>
          </a:p>
        </p:txBody>
      </p:sp>
      <p:sp>
        <p:nvSpPr>
          <p:cNvPr id="30" name="TextBox 29">
            <a:extLst>
              <a:ext uri="{FF2B5EF4-FFF2-40B4-BE49-F238E27FC236}">
                <a16:creationId xmlns:a16="http://schemas.microsoft.com/office/drawing/2014/main" id="{C2341C37-EB6C-33B7-5750-8783975AA0FA}"/>
              </a:ext>
            </a:extLst>
          </p:cNvPr>
          <p:cNvSpPr txBox="1"/>
          <p:nvPr/>
        </p:nvSpPr>
        <p:spPr>
          <a:xfrm>
            <a:off x="11214276" y="963000"/>
            <a:ext cx="11239500" cy="769441"/>
          </a:xfrm>
          <a:prstGeom prst="rect">
            <a:avLst/>
          </a:prstGeom>
          <a:noFill/>
        </p:spPr>
        <p:txBody>
          <a:bodyPr wrap="square">
            <a:spAutoFit/>
          </a:bodyPr>
          <a:lstStyle/>
          <a:p>
            <a:pPr algn="ctr">
              <a:lnSpc>
                <a:spcPts val="5600"/>
              </a:lnSpc>
            </a:pPr>
            <a:r>
              <a:rPr lang="en-US" sz="3600" dirty="0">
                <a:solidFill>
                  <a:srgbClr val="FFFFFF"/>
                </a:solidFill>
                <a:latin typeface="Josefin Sans Bold"/>
              </a:rPr>
              <a:t>19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0126" y="1073847"/>
            <a:ext cx="9644126" cy="8136828"/>
            <a:chOff x="0" y="0"/>
            <a:chExt cx="3262334" cy="2752458"/>
          </a:xfrm>
        </p:grpSpPr>
        <p:sp>
          <p:nvSpPr>
            <p:cNvPr id="3" name="Freeform 3"/>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1327DF"/>
            </a:solidFill>
          </p:spPr>
          <p:txBody>
            <a:bodyPr/>
            <a:lstStyle/>
            <a:p>
              <a:endParaRPr lang="en-US"/>
            </a:p>
          </p:txBody>
        </p:sp>
      </p:grpSp>
      <p:sp>
        <p:nvSpPr>
          <p:cNvPr id="4" name="TextBox 4"/>
          <p:cNvSpPr txBox="1"/>
          <p:nvPr/>
        </p:nvSpPr>
        <p:spPr>
          <a:xfrm>
            <a:off x="1526822" y="4429828"/>
            <a:ext cx="5731635" cy="2469266"/>
          </a:xfrm>
          <a:prstGeom prst="rect">
            <a:avLst/>
          </a:prstGeom>
        </p:spPr>
        <p:txBody>
          <a:bodyPr lIns="0" tIns="0" rIns="0" bIns="0" rtlCol="0" anchor="t">
            <a:spAutoFit/>
          </a:bodyPr>
          <a:lstStyle/>
          <a:p>
            <a:pPr>
              <a:lnSpc>
                <a:spcPts val="3920"/>
              </a:lnSpc>
            </a:pPr>
            <a:r>
              <a:rPr lang="en-US" sz="2800" dirty="0">
                <a:solidFill>
                  <a:srgbClr val="FFFFFF"/>
                </a:solidFill>
                <a:latin typeface="Source Sans Pro"/>
              </a:rPr>
              <a:t>RFM is an analysis method used to identify a business’s best customers based on their spending habits. This analysis helps create segments of “important customers.” </a:t>
            </a:r>
          </a:p>
        </p:txBody>
      </p:sp>
      <p:sp>
        <p:nvSpPr>
          <p:cNvPr id="5" name="TextBox 5"/>
          <p:cNvSpPr txBox="1"/>
          <p:nvPr/>
        </p:nvSpPr>
        <p:spPr>
          <a:xfrm>
            <a:off x="1542864" y="3215364"/>
            <a:ext cx="7101010" cy="969496"/>
          </a:xfrm>
          <a:prstGeom prst="rect">
            <a:avLst/>
          </a:prstGeom>
        </p:spPr>
        <p:txBody>
          <a:bodyPr lIns="0" tIns="0" rIns="0" bIns="0" rtlCol="0" anchor="t">
            <a:spAutoFit/>
          </a:bodyPr>
          <a:lstStyle/>
          <a:p>
            <a:pPr>
              <a:lnSpc>
                <a:spcPts val="7200"/>
              </a:lnSpc>
            </a:pPr>
            <a:r>
              <a:rPr lang="en-US" sz="7200" dirty="0">
                <a:solidFill>
                  <a:srgbClr val="FFFFFF"/>
                </a:solidFill>
                <a:latin typeface="Josefin Sans Bold"/>
              </a:rPr>
              <a:t>RFM Analysis </a:t>
            </a:r>
          </a:p>
        </p:txBody>
      </p:sp>
      <p:grpSp>
        <p:nvGrpSpPr>
          <p:cNvPr id="6" name="Group 6"/>
          <p:cNvGrpSpPr/>
          <p:nvPr/>
        </p:nvGrpSpPr>
        <p:grpSpPr>
          <a:xfrm>
            <a:off x="10065771" y="2508773"/>
            <a:ext cx="1589200" cy="15892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8" name="Group 8"/>
          <p:cNvGrpSpPr>
            <a:grpSpLocks noChangeAspect="1"/>
          </p:cNvGrpSpPr>
          <p:nvPr/>
        </p:nvGrpSpPr>
        <p:grpSpPr>
          <a:xfrm>
            <a:off x="9864635" y="2508773"/>
            <a:ext cx="633792" cy="633792"/>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1" name="TextBox 11"/>
          <p:cNvSpPr txBox="1"/>
          <p:nvPr/>
        </p:nvSpPr>
        <p:spPr>
          <a:xfrm>
            <a:off x="12163570" y="2541431"/>
            <a:ext cx="4803121" cy="968855"/>
          </a:xfrm>
          <a:prstGeom prst="rect">
            <a:avLst/>
          </a:prstGeom>
        </p:spPr>
        <p:txBody>
          <a:bodyPr lIns="0" tIns="0" rIns="0" bIns="0" rtlCol="0" anchor="t">
            <a:spAutoFit/>
          </a:bodyPr>
          <a:lstStyle/>
          <a:p>
            <a:pPr>
              <a:lnSpc>
                <a:spcPts val="3920"/>
              </a:lnSpc>
            </a:pPr>
            <a:r>
              <a:rPr lang="en-US" sz="2800" b="1" dirty="0">
                <a:solidFill>
                  <a:srgbClr val="323A44"/>
                </a:solidFill>
                <a:latin typeface="Source Sans Pro"/>
              </a:rPr>
              <a:t>Recency:</a:t>
            </a:r>
            <a:r>
              <a:rPr lang="en-US" sz="2800" dirty="0">
                <a:solidFill>
                  <a:srgbClr val="323A44"/>
                </a:solidFill>
                <a:latin typeface="Source Sans Pro"/>
              </a:rPr>
              <a:t> How many days have passed since the last purchase? </a:t>
            </a:r>
          </a:p>
        </p:txBody>
      </p:sp>
      <p:grpSp>
        <p:nvGrpSpPr>
          <p:cNvPr id="12" name="Group 12"/>
          <p:cNvGrpSpPr/>
          <p:nvPr/>
        </p:nvGrpSpPr>
        <p:grpSpPr>
          <a:xfrm>
            <a:off x="10065771" y="4898437"/>
            <a:ext cx="1589200" cy="158920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4" name="Group 14"/>
          <p:cNvGrpSpPr>
            <a:grpSpLocks noChangeAspect="1"/>
          </p:cNvGrpSpPr>
          <p:nvPr/>
        </p:nvGrpSpPr>
        <p:grpSpPr>
          <a:xfrm>
            <a:off x="9864635" y="4898437"/>
            <a:ext cx="633792" cy="633792"/>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7" name="TextBox 17"/>
          <p:cNvSpPr txBox="1"/>
          <p:nvPr/>
        </p:nvSpPr>
        <p:spPr>
          <a:xfrm>
            <a:off x="12163570" y="4931094"/>
            <a:ext cx="4803121" cy="968855"/>
          </a:xfrm>
          <a:prstGeom prst="rect">
            <a:avLst/>
          </a:prstGeom>
        </p:spPr>
        <p:txBody>
          <a:bodyPr lIns="0" tIns="0" rIns="0" bIns="0" rtlCol="0" anchor="t">
            <a:spAutoFit/>
          </a:bodyPr>
          <a:lstStyle/>
          <a:p>
            <a:pPr>
              <a:lnSpc>
                <a:spcPts val="3920"/>
              </a:lnSpc>
            </a:pPr>
            <a:r>
              <a:rPr lang="en-US" sz="2800" b="1" dirty="0">
                <a:solidFill>
                  <a:srgbClr val="323A44"/>
                </a:solidFill>
                <a:latin typeface="Source Sans Pro"/>
              </a:rPr>
              <a:t>Frequency:</a:t>
            </a:r>
            <a:r>
              <a:rPr lang="en-US" sz="2800" dirty="0">
                <a:solidFill>
                  <a:srgbClr val="323A44"/>
                </a:solidFill>
                <a:latin typeface="Source Sans Pro"/>
              </a:rPr>
              <a:t> How many transactions did a customer do? </a:t>
            </a:r>
          </a:p>
        </p:txBody>
      </p:sp>
      <p:grpSp>
        <p:nvGrpSpPr>
          <p:cNvPr id="18" name="Group 18"/>
          <p:cNvGrpSpPr/>
          <p:nvPr/>
        </p:nvGrpSpPr>
        <p:grpSpPr>
          <a:xfrm>
            <a:off x="10065771" y="7288100"/>
            <a:ext cx="1589200" cy="15892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20" name="Group 20"/>
          <p:cNvGrpSpPr>
            <a:grpSpLocks noChangeAspect="1"/>
          </p:cNvGrpSpPr>
          <p:nvPr/>
        </p:nvGrpSpPr>
        <p:grpSpPr>
          <a:xfrm>
            <a:off x="9864635" y="7288100"/>
            <a:ext cx="633792" cy="633792"/>
            <a:chOff x="0" y="0"/>
            <a:chExt cx="1708150" cy="1708150"/>
          </a:xfrm>
        </p:grpSpPr>
        <p:sp>
          <p:nvSpPr>
            <p:cNvPr id="21" name="Freeform 2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23" name="TextBox 23"/>
          <p:cNvSpPr txBox="1"/>
          <p:nvPr/>
        </p:nvSpPr>
        <p:spPr>
          <a:xfrm>
            <a:off x="12163570" y="7320758"/>
            <a:ext cx="4803121" cy="968855"/>
          </a:xfrm>
          <a:prstGeom prst="rect">
            <a:avLst/>
          </a:prstGeom>
        </p:spPr>
        <p:txBody>
          <a:bodyPr lIns="0" tIns="0" rIns="0" bIns="0" rtlCol="0" anchor="t">
            <a:spAutoFit/>
          </a:bodyPr>
          <a:lstStyle/>
          <a:p>
            <a:pPr>
              <a:lnSpc>
                <a:spcPts val="3920"/>
              </a:lnSpc>
            </a:pPr>
            <a:r>
              <a:rPr lang="en-US" sz="2800" b="1" dirty="0">
                <a:solidFill>
                  <a:srgbClr val="323A44"/>
                </a:solidFill>
                <a:latin typeface="Source Sans Pro"/>
              </a:rPr>
              <a:t>Monetary value:</a:t>
            </a:r>
            <a:r>
              <a:rPr lang="en-US" sz="2800" dirty="0">
                <a:solidFill>
                  <a:srgbClr val="323A44"/>
                </a:solidFill>
                <a:latin typeface="Source Sans Pro"/>
              </a:rPr>
              <a:t> How much money did the customer spend? </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20</a:t>
            </a:r>
          </a:p>
        </p:txBody>
      </p:sp>
      <p:sp>
        <p:nvSpPr>
          <p:cNvPr id="29" name="TextBox 28">
            <a:extLst>
              <a:ext uri="{FF2B5EF4-FFF2-40B4-BE49-F238E27FC236}">
                <a16:creationId xmlns:a16="http://schemas.microsoft.com/office/drawing/2014/main" id="{952C4632-AAA6-5D5B-FD66-E29D97D5C3AA}"/>
              </a:ext>
            </a:extLst>
          </p:cNvPr>
          <p:cNvSpPr txBox="1"/>
          <p:nvPr/>
        </p:nvSpPr>
        <p:spPr>
          <a:xfrm>
            <a:off x="5730908" y="2797704"/>
            <a:ext cx="10258926" cy="923330"/>
          </a:xfrm>
          <a:prstGeom prst="rect">
            <a:avLst/>
          </a:prstGeom>
          <a:noFill/>
        </p:spPr>
        <p:txBody>
          <a:bodyPr wrap="square">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p:txBody>
      </p:sp>
      <p:sp>
        <p:nvSpPr>
          <p:cNvPr id="31" name="TextBox 30">
            <a:extLst>
              <a:ext uri="{FF2B5EF4-FFF2-40B4-BE49-F238E27FC236}">
                <a16:creationId xmlns:a16="http://schemas.microsoft.com/office/drawing/2014/main" id="{A0C5C4A4-C6C7-889C-67C2-EB19FAF62C79}"/>
              </a:ext>
            </a:extLst>
          </p:cNvPr>
          <p:cNvSpPr txBox="1"/>
          <p:nvPr/>
        </p:nvSpPr>
        <p:spPr>
          <a:xfrm>
            <a:off x="5702834" y="5203091"/>
            <a:ext cx="10258926" cy="923330"/>
          </a:xfrm>
          <a:prstGeom prst="rect">
            <a:avLst/>
          </a:prstGeom>
          <a:noFill/>
        </p:spPr>
        <p:txBody>
          <a:bodyPr wrap="square">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a:t>
            </a:r>
          </a:p>
        </p:txBody>
      </p:sp>
      <p:sp>
        <p:nvSpPr>
          <p:cNvPr id="33" name="TextBox 32">
            <a:extLst>
              <a:ext uri="{FF2B5EF4-FFF2-40B4-BE49-F238E27FC236}">
                <a16:creationId xmlns:a16="http://schemas.microsoft.com/office/drawing/2014/main" id="{0DE313CA-F90F-CBB9-F2C2-F13C7FF7ECE3}"/>
              </a:ext>
            </a:extLst>
          </p:cNvPr>
          <p:cNvSpPr txBox="1"/>
          <p:nvPr/>
        </p:nvSpPr>
        <p:spPr>
          <a:xfrm>
            <a:off x="5741825" y="7611012"/>
            <a:ext cx="10258926" cy="923330"/>
          </a:xfrm>
          <a:prstGeom prst="rect">
            <a:avLst/>
          </a:prstGeom>
          <a:noFill/>
        </p:spPr>
        <p:txBody>
          <a:bodyPr wrap="square">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0126" y="1073847"/>
            <a:ext cx="9644126" cy="8136828"/>
            <a:chOff x="0" y="0"/>
            <a:chExt cx="3262334" cy="2752458"/>
          </a:xfrm>
        </p:grpSpPr>
        <p:sp>
          <p:nvSpPr>
            <p:cNvPr id="3" name="Freeform 3"/>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1327DF"/>
            </a:solidFill>
          </p:spPr>
          <p:txBody>
            <a:bodyPr/>
            <a:lstStyle/>
            <a:p>
              <a:endParaRPr lang="en-US"/>
            </a:p>
          </p:txBody>
        </p:sp>
      </p:grpSp>
      <p:sp>
        <p:nvSpPr>
          <p:cNvPr id="5" name="TextBox 5"/>
          <p:cNvSpPr txBox="1"/>
          <p:nvPr/>
        </p:nvSpPr>
        <p:spPr>
          <a:xfrm>
            <a:off x="1176062" y="3061351"/>
            <a:ext cx="7101010" cy="3739485"/>
          </a:xfrm>
          <a:prstGeom prst="rect">
            <a:avLst/>
          </a:prstGeom>
        </p:spPr>
        <p:txBody>
          <a:bodyPr lIns="0" tIns="0" rIns="0" bIns="0" rtlCol="0" anchor="t">
            <a:spAutoFit/>
          </a:bodyPr>
          <a:lstStyle/>
          <a:p>
            <a:pPr>
              <a:lnSpc>
                <a:spcPts val="7200"/>
              </a:lnSpc>
            </a:pPr>
            <a:r>
              <a:rPr lang="en-US" sz="7200" dirty="0">
                <a:solidFill>
                  <a:srgbClr val="FFFFFF"/>
                </a:solidFill>
                <a:latin typeface="Josefin Sans Bold"/>
              </a:rPr>
              <a:t>Step by step RFM segmentation algorithm</a:t>
            </a:r>
          </a:p>
        </p:txBody>
      </p:sp>
      <p:sp>
        <p:nvSpPr>
          <p:cNvPr id="11" name="TextBox 11"/>
          <p:cNvSpPr txBox="1"/>
          <p:nvPr/>
        </p:nvSpPr>
        <p:spPr>
          <a:xfrm>
            <a:off x="9372600" y="1589594"/>
            <a:ext cx="8330120" cy="6470361"/>
          </a:xfrm>
          <a:prstGeom prst="rect">
            <a:avLst/>
          </a:prstGeom>
        </p:spPr>
        <p:txBody>
          <a:bodyPr wrap="square" lIns="0" tIns="0" rIns="0" bIns="0" rtlCol="0" anchor="t">
            <a:spAutoFit/>
          </a:bodyPr>
          <a:lstStyle/>
          <a:p>
            <a:pPr marL="457200" indent="-457200">
              <a:lnSpc>
                <a:spcPts val="3920"/>
              </a:lnSpc>
              <a:buFont typeface="Arial" panose="020B0604020202020204" pitchFamily="34" charset="0"/>
              <a:buChar char="•"/>
            </a:pPr>
            <a:r>
              <a:rPr lang="en-US" sz="2800" dirty="0">
                <a:solidFill>
                  <a:srgbClr val="323A44"/>
                </a:solidFill>
                <a:latin typeface="Source Sans Pro"/>
              </a:rPr>
              <a:t>Calculate Recency (R), Frequency (F), and Monetary (M) values at the customer.. </a:t>
            </a:r>
          </a:p>
          <a:p>
            <a:pPr marL="457200" indent="-457200">
              <a:lnSpc>
                <a:spcPts val="3920"/>
              </a:lnSpc>
              <a:buFont typeface="Arial" panose="020B0604020202020204" pitchFamily="34" charset="0"/>
              <a:buChar char="•"/>
            </a:pPr>
            <a:r>
              <a:rPr lang="en-US" sz="2800" dirty="0">
                <a:solidFill>
                  <a:srgbClr val="323A44"/>
                </a:solidFill>
                <a:latin typeface="Source Sans Pro"/>
              </a:rPr>
              <a:t>Calculate approximate quantile cutoff values for R, F, and M using the cut2() function. Quantiles divide the data into five equal parts.  </a:t>
            </a:r>
          </a:p>
          <a:p>
            <a:pPr marL="457200" indent="-457200">
              <a:lnSpc>
                <a:spcPts val="3920"/>
              </a:lnSpc>
              <a:buFont typeface="Arial" panose="020B0604020202020204" pitchFamily="34" charset="0"/>
              <a:buChar char="•"/>
            </a:pPr>
            <a:r>
              <a:rPr lang="en-US" sz="2800" dirty="0">
                <a:solidFill>
                  <a:srgbClr val="323A44"/>
                </a:solidFill>
                <a:latin typeface="Source Sans Pro"/>
              </a:rPr>
              <a:t>Calculate the RFM score based on quantile cutoff values. For example, customers who are frequent buyers, have recently bought from you, and usually are spending a lot of money would get a score of 555: Recency (R) = 5, Frequency (F) = 5, Monetary (M) = 5. </a:t>
            </a:r>
          </a:p>
          <a:p>
            <a:pPr marL="457200" indent="-457200">
              <a:lnSpc>
                <a:spcPts val="3920"/>
              </a:lnSpc>
              <a:buFont typeface="Arial" panose="020B0604020202020204" pitchFamily="34" charset="0"/>
              <a:buChar char="•"/>
            </a:pPr>
            <a:r>
              <a:rPr lang="en-US" sz="2800" dirty="0">
                <a:solidFill>
                  <a:srgbClr val="323A44"/>
                </a:solidFill>
                <a:latin typeface="Source Sans Pro"/>
              </a:rPr>
              <a:t>Get RFM segment based on the RFM score (using RFM Matrix)</a:t>
            </a:r>
          </a:p>
          <a:p>
            <a:pPr>
              <a:lnSpc>
                <a:spcPts val="3920"/>
              </a:lnSpc>
            </a:pPr>
            <a:endParaRPr lang="en-US" sz="2800" dirty="0">
              <a:solidFill>
                <a:srgbClr val="323A44"/>
              </a:solidFill>
              <a:latin typeface="Source Sans Pro"/>
            </a:endParaRPr>
          </a:p>
        </p:txBody>
      </p:sp>
      <p:sp>
        <p:nvSpPr>
          <p:cNvPr id="26" name="TextBox 26"/>
          <p:cNvSpPr txBox="1"/>
          <p:nvPr/>
        </p:nvSpPr>
        <p:spPr>
          <a:xfrm>
            <a:off x="15932988" y="876300"/>
            <a:ext cx="1669212" cy="692497"/>
          </a:xfrm>
          <a:prstGeom prst="rect">
            <a:avLst/>
          </a:prstGeom>
        </p:spPr>
        <p:txBody>
          <a:bodyPr wrap="square" lIns="0" tIns="0" rIns="0" bIns="0" rtlCol="0" anchor="t">
            <a:spAutoFit/>
          </a:bodyPr>
          <a:lstStyle/>
          <a:p>
            <a:pPr algn="ctr">
              <a:lnSpc>
                <a:spcPts val="5600"/>
              </a:lnSpc>
            </a:pPr>
            <a:r>
              <a:rPr lang="en-US" sz="4000" dirty="0">
                <a:solidFill>
                  <a:srgbClr val="FFFFFF"/>
                </a:solidFill>
                <a:latin typeface="Josefin Sans Bold"/>
              </a:rPr>
              <a:t>12</a:t>
            </a:r>
          </a:p>
        </p:txBody>
      </p:sp>
      <p:grpSp>
        <p:nvGrpSpPr>
          <p:cNvPr id="10" name="Group 5">
            <a:extLst>
              <a:ext uri="{FF2B5EF4-FFF2-40B4-BE49-F238E27FC236}">
                <a16:creationId xmlns:a16="http://schemas.microsoft.com/office/drawing/2014/main" id="{3060027E-9558-2BC9-B620-5E30D2FF1548}"/>
              </a:ext>
            </a:extLst>
          </p:cNvPr>
          <p:cNvGrpSpPr>
            <a:grpSpLocks noChangeAspect="1"/>
          </p:cNvGrpSpPr>
          <p:nvPr/>
        </p:nvGrpSpPr>
        <p:grpSpPr>
          <a:xfrm>
            <a:off x="16306800" y="-2273047"/>
            <a:ext cx="3659927" cy="3833142"/>
            <a:chOff x="0" y="0"/>
            <a:chExt cx="1708150" cy="1708150"/>
          </a:xfrm>
        </p:grpSpPr>
        <p:sp>
          <p:nvSpPr>
            <p:cNvPr id="16" name="Freeform 6">
              <a:extLst>
                <a:ext uri="{FF2B5EF4-FFF2-40B4-BE49-F238E27FC236}">
                  <a16:creationId xmlns:a16="http://schemas.microsoft.com/office/drawing/2014/main" id="{5BB4C988-7F46-555D-2889-9F1B0F16D440}"/>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6" name="TextBox 5">
            <a:extLst>
              <a:ext uri="{FF2B5EF4-FFF2-40B4-BE49-F238E27FC236}">
                <a16:creationId xmlns:a16="http://schemas.microsoft.com/office/drawing/2014/main" id="{FA6DA4F6-FA25-7A0F-4BE2-296DF11E55DB}"/>
              </a:ext>
            </a:extLst>
          </p:cNvPr>
          <p:cNvSpPr txBox="1"/>
          <p:nvPr/>
        </p:nvSpPr>
        <p:spPr>
          <a:xfrm>
            <a:off x="17226254" y="727374"/>
            <a:ext cx="749758" cy="523220"/>
          </a:xfrm>
          <a:prstGeom prst="rect">
            <a:avLst/>
          </a:prstGeom>
          <a:noFill/>
        </p:spPr>
        <p:txBody>
          <a:bodyPr wrap="square">
            <a:spAutoFit/>
          </a:bodyPr>
          <a:lstStyle/>
          <a:p>
            <a:r>
              <a:rPr lang="en-US" sz="2800" dirty="0">
                <a:solidFill>
                  <a:srgbClr val="FFFFFF"/>
                </a:solidFill>
                <a:latin typeface="Josefin Sans Bold"/>
              </a:rPr>
              <a:t>21</a:t>
            </a:r>
            <a:endParaRPr lang="en-US" dirty="0"/>
          </a:p>
        </p:txBody>
      </p:sp>
    </p:spTree>
    <p:extLst>
      <p:ext uri="{BB962C8B-B14F-4D97-AF65-F5344CB8AC3E}">
        <p14:creationId xmlns:p14="http://schemas.microsoft.com/office/powerpoint/2010/main" val="139552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0126" y="1073847"/>
            <a:ext cx="9644126" cy="8136828"/>
            <a:chOff x="0" y="0"/>
            <a:chExt cx="3262334" cy="2752458"/>
          </a:xfrm>
        </p:grpSpPr>
        <p:sp>
          <p:nvSpPr>
            <p:cNvPr id="3" name="Freeform 3"/>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1327DF"/>
            </a:solidFill>
          </p:spPr>
          <p:txBody>
            <a:bodyPr/>
            <a:lstStyle/>
            <a:p>
              <a:endParaRPr lang="en-US"/>
            </a:p>
          </p:txBody>
        </p:sp>
      </p:grpSp>
      <p:sp>
        <p:nvSpPr>
          <p:cNvPr id="4" name="TextBox 4"/>
          <p:cNvSpPr txBox="1"/>
          <p:nvPr/>
        </p:nvSpPr>
        <p:spPr>
          <a:xfrm>
            <a:off x="1542864" y="5178811"/>
            <a:ext cx="5731635" cy="468718"/>
          </a:xfrm>
          <a:prstGeom prst="rect">
            <a:avLst/>
          </a:prstGeom>
        </p:spPr>
        <p:txBody>
          <a:bodyPr lIns="0" tIns="0" rIns="0" bIns="0" rtlCol="0" anchor="t">
            <a:spAutoFit/>
          </a:bodyPr>
          <a:lstStyle/>
          <a:p>
            <a:pPr>
              <a:lnSpc>
                <a:spcPts val="3920"/>
              </a:lnSpc>
            </a:pPr>
            <a:r>
              <a:rPr lang="it-IT" sz="2800" dirty="0">
                <a:solidFill>
                  <a:srgbClr val="FFFFFF"/>
                </a:solidFill>
                <a:latin typeface="Source Sans Pro"/>
              </a:rPr>
              <a:t>(R score*100) + (F score*10) + (M score)</a:t>
            </a:r>
          </a:p>
        </p:txBody>
      </p:sp>
      <p:sp>
        <p:nvSpPr>
          <p:cNvPr id="5" name="TextBox 5"/>
          <p:cNvSpPr txBox="1"/>
          <p:nvPr/>
        </p:nvSpPr>
        <p:spPr>
          <a:xfrm>
            <a:off x="1542864" y="3215364"/>
            <a:ext cx="7101010" cy="1892826"/>
          </a:xfrm>
          <a:prstGeom prst="rect">
            <a:avLst/>
          </a:prstGeom>
        </p:spPr>
        <p:txBody>
          <a:bodyPr lIns="0" tIns="0" rIns="0" bIns="0" rtlCol="0" anchor="t">
            <a:spAutoFit/>
          </a:bodyPr>
          <a:lstStyle/>
          <a:p>
            <a:pPr>
              <a:lnSpc>
                <a:spcPts val="7200"/>
              </a:lnSpc>
            </a:pPr>
            <a:r>
              <a:rPr lang="en-US" sz="7200" dirty="0">
                <a:solidFill>
                  <a:srgbClr val="FFFFFF"/>
                </a:solidFill>
                <a:latin typeface="Josefin Sans Bold"/>
              </a:rPr>
              <a:t>Calculate RFM Score</a:t>
            </a:r>
          </a:p>
        </p:txBody>
      </p:sp>
      <p:sp>
        <p:nvSpPr>
          <p:cNvPr id="11" name="TextBox 11"/>
          <p:cNvSpPr txBox="1"/>
          <p:nvPr/>
        </p:nvSpPr>
        <p:spPr>
          <a:xfrm>
            <a:off x="9588410" y="1894722"/>
            <a:ext cx="8077200" cy="7470635"/>
          </a:xfrm>
          <a:prstGeom prst="rect">
            <a:avLst/>
          </a:prstGeom>
        </p:spPr>
        <p:txBody>
          <a:bodyPr wrap="square" lIns="0" tIns="0" rIns="0" bIns="0" rtlCol="0" anchor="t">
            <a:spAutoFit/>
          </a:bodyPr>
          <a:lstStyle/>
          <a:p>
            <a:pPr>
              <a:lnSpc>
                <a:spcPts val="3920"/>
              </a:lnSpc>
            </a:pPr>
            <a:r>
              <a:rPr lang="en-US" sz="2800" b="1" dirty="0">
                <a:solidFill>
                  <a:srgbClr val="323A44"/>
                </a:solidFill>
                <a:latin typeface="Source Sans Pro"/>
              </a:rPr>
              <a:t>RFM Score (ID=AA-10315) </a:t>
            </a:r>
            <a:r>
              <a:rPr lang="en-US" sz="2800" dirty="0">
                <a:solidFill>
                  <a:srgbClr val="323A44"/>
                </a:solidFill>
                <a:latin typeface="Source Sans Pro"/>
              </a:rPr>
              <a:t>= (R score*100) + (F score*10) + (M score)</a:t>
            </a:r>
          </a:p>
          <a:p>
            <a:pPr>
              <a:lnSpc>
                <a:spcPts val="3920"/>
              </a:lnSpc>
            </a:pPr>
            <a:r>
              <a:rPr lang="en-US" sz="2800" dirty="0">
                <a:solidFill>
                  <a:srgbClr val="323A44"/>
                </a:solidFill>
                <a:latin typeface="Source Sans Pro"/>
              </a:rPr>
              <a:t>                                   =(5*100)+(1*10)+(1)</a:t>
            </a:r>
          </a:p>
          <a:p>
            <a:pPr>
              <a:lnSpc>
                <a:spcPts val="3920"/>
              </a:lnSpc>
            </a:pPr>
            <a:r>
              <a:rPr lang="en-US" sz="2800" dirty="0">
                <a:solidFill>
                  <a:srgbClr val="323A44"/>
                </a:solidFill>
                <a:latin typeface="Source Sans Pro"/>
              </a:rPr>
              <a:t>                                   = 511</a:t>
            </a:r>
          </a:p>
          <a:p>
            <a:pPr>
              <a:lnSpc>
                <a:spcPts val="3920"/>
              </a:lnSpc>
            </a:pPr>
            <a:endParaRPr lang="en-US" sz="2800" dirty="0">
              <a:solidFill>
                <a:srgbClr val="323A44"/>
              </a:solidFill>
              <a:latin typeface="Source Sans Pro"/>
            </a:endParaRPr>
          </a:p>
          <a:p>
            <a:pPr>
              <a:lnSpc>
                <a:spcPts val="3920"/>
              </a:lnSpc>
            </a:pPr>
            <a:r>
              <a:rPr lang="en-US" sz="2800" b="1" dirty="0">
                <a:solidFill>
                  <a:srgbClr val="323A44"/>
                </a:solidFill>
                <a:latin typeface="Source Sans Pro"/>
              </a:rPr>
              <a:t>RFM Score (ID= AA-10375) </a:t>
            </a:r>
            <a:r>
              <a:rPr lang="en-US" sz="2800" dirty="0">
                <a:solidFill>
                  <a:srgbClr val="323A44"/>
                </a:solidFill>
                <a:latin typeface="Source Sans Pro"/>
              </a:rPr>
              <a:t>= (R score*100) + (F score*10) + (M score)</a:t>
            </a:r>
          </a:p>
          <a:p>
            <a:pPr>
              <a:lnSpc>
                <a:spcPts val="3920"/>
              </a:lnSpc>
            </a:pPr>
            <a:r>
              <a:rPr lang="en-US" sz="2800" dirty="0">
                <a:solidFill>
                  <a:srgbClr val="323A44"/>
                </a:solidFill>
                <a:latin typeface="Source Sans Pro"/>
              </a:rPr>
              <a:t>                                    = (1*100)+(1*10)+(1)</a:t>
            </a:r>
          </a:p>
          <a:p>
            <a:pPr>
              <a:lnSpc>
                <a:spcPts val="3920"/>
              </a:lnSpc>
            </a:pPr>
            <a:r>
              <a:rPr lang="en-US" sz="2800" dirty="0">
                <a:solidFill>
                  <a:srgbClr val="323A44"/>
                </a:solidFill>
                <a:latin typeface="Source Sans Pro"/>
              </a:rPr>
              <a:t>                                     =111</a:t>
            </a:r>
          </a:p>
          <a:p>
            <a:pPr>
              <a:lnSpc>
                <a:spcPts val="3920"/>
              </a:lnSpc>
            </a:pPr>
            <a:endParaRPr lang="en-US" sz="2800" dirty="0">
              <a:solidFill>
                <a:srgbClr val="323A44"/>
              </a:solidFill>
              <a:latin typeface="Source Sans Pro"/>
            </a:endParaRPr>
          </a:p>
          <a:p>
            <a:pPr>
              <a:lnSpc>
                <a:spcPts val="3920"/>
              </a:lnSpc>
            </a:pPr>
            <a:r>
              <a:rPr lang="en-US" sz="2800" b="1" dirty="0">
                <a:solidFill>
                  <a:srgbClr val="323A44"/>
                </a:solidFill>
                <a:latin typeface="Source Sans Pro"/>
              </a:rPr>
              <a:t>RFM Score (ID= AA-10480) </a:t>
            </a:r>
            <a:r>
              <a:rPr lang="en-US" sz="2800" dirty="0">
                <a:solidFill>
                  <a:srgbClr val="323A44"/>
                </a:solidFill>
                <a:latin typeface="Source Sans Pro"/>
              </a:rPr>
              <a:t>= (R score*100) + (F score*10) + (M score)</a:t>
            </a:r>
          </a:p>
          <a:p>
            <a:pPr>
              <a:lnSpc>
                <a:spcPts val="3920"/>
              </a:lnSpc>
            </a:pPr>
            <a:r>
              <a:rPr lang="en-US" sz="2800" dirty="0">
                <a:solidFill>
                  <a:srgbClr val="323A44"/>
                </a:solidFill>
                <a:latin typeface="Source Sans Pro"/>
              </a:rPr>
              <a:t>                                    = (4*100)+(3*10)+(1)</a:t>
            </a:r>
          </a:p>
          <a:p>
            <a:pPr>
              <a:lnSpc>
                <a:spcPts val="3920"/>
              </a:lnSpc>
            </a:pPr>
            <a:r>
              <a:rPr lang="en-US" sz="2800" dirty="0">
                <a:solidFill>
                  <a:srgbClr val="323A44"/>
                </a:solidFill>
                <a:latin typeface="Source Sans Pro"/>
              </a:rPr>
              <a:t>                                    =134</a:t>
            </a:r>
          </a:p>
          <a:p>
            <a:pPr>
              <a:lnSpc>
                <a:spcPts val="3920"/>
              </a:lnSpc>
            </a:pPr>
            <a:endParaRPr lang="en-US" sz="2800" dirty="0">
              <a:solidFill>
                <a:srgbClr val="323A44"/>
              </a:solidFill>
              <a:latin typeface="Source Sans Pro"/>
            </a:endParaRP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22</a:t>
            </a:r>
          </a:p>
        </p:txBody>
      </p:sp>
    </p:spTree>
    <p:extLst>
      <p:ext uri="{BB962C8B-B14F-4D97-AF65-F5344CB8AC3E}">
        <p14:creationId xmlns:p14="http://schemas.microsoft.com/office/powerpoint/2010/main" val="158100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04</a:t>
            </a:r>
          </a:p>
        </p:txBody>
      </p:sp>
      <p:sp>
        <p:nvSpPr>
          <p:cNvPr id="5" name="TextBox 5"/>
          <p:cNvSpPr txBox="1"/>
          <p:nvPr/>
        </p:nvSpPr>
        <p:spPr>
          <a:xfrm>
            <a:off x="1388056" y="3143676"/>
            <a:ext cx="11109293" cy="1248419"/>
          </a:xfrm>
          <a:prstGeom prst="rect">
            <a:avLst/>
          </a:prstGeom>
        </p:spPr>
        <p:txBody>
          <a:bodyPr lIns="0" tIns="0" rIns="0" bIns="0" rtlCol="0" anchor="t">
            <a:spAutoFit/>
          </a:bodyPr>
          <a:lstStyle/>
          <a:p>
            <a:pPr>
              <a:lnSpc>
                <a:spcPts val="10080"/>
              </a:lnSpc>
            </a:pPr>
            <a:r>
              <a:rPr lang="en-US" sz="7200" dirty="0">
                <a:solidFill>
                  <a:srgbClr val="1327DF"/>
                </a:solidFill>
                <a:latin typeface="Josefin Sans Bold"/>
              </a:rPr>
              <a:t>ABOUT DATA</a:t>
            </a:r>
          </a:p>
        </p:txBody>
      </p:sp>
      <p:sp>
        <p:nvSpPr>
          <p:cNvPr id="6" name="TextBox 6"/>
          <p:cNvSpPr txBox="1"/>
          <p:nvPr/>
        </p:nvSpPr>
        <p:spPr>
          <a:xfrm>
            <a:off x="1388056" y="4392095"/>
            <a:ext cx="11109293" cy="468718"/>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Our </a:t>
            </a:r>
            <a:r>
              <a:rPr lang="en-US" sz="2800" dirty="0">
                <a:solidFill>
                  <a:srgbClr val="323A44"/>
                </a:solidFill>
                <a:latin typeface="Source Sans Pro"/>
                <a:hlinkClick r:id="rId3"/>
              </a:rPr>
              <a:t>dataset</a:t>
            </a:r>
            <a:r>
              <a:rPr lang="en-US" sz="2800" dirty="0">
                <a:solidFill>
                  <a:srgbClr val="323A44"/>
                </a:solidFill>
                <a:latin typeface="Source Sans Pro"/>
              </a:rPr>
              <a:t> includes the following information</a:t>
            </a:r>
          </a:p>
        </p:txBody>
      </p:sp>
      <p:sp>
        <p:nvSpPr>
          <p:cNvPr id="7" name="TextBox 7"/>
          <p:cNvSpPr txBox="1"/>
          <p:nvPr/>
        </p:nvSpPr>
        <p:spPr>
          <a:xfrm>
            <a:off x="3784920" y="5833799"/>
            <a:ext cx="5016178" cy="2469266"/>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Product Information: Product ID, Product Name, Quantity, Discount, Category and Sub-Categories </a:t>
            </a:r>
          </a:p>
          <a:p>
            <a:pPr>
              <a:lnSpc>
                <a:spcPts val="3920"/>
              </a:lnSpc>
            </a:pPr>
            <a:endParaRPr lang="en-US" sz="2800" dirty="0">
              <a:solidFill>
                <a:srgbClr val="323A44"/>
              </a:solidFill>
              <a:latin typeface="Source Sans Pro"/>
            </a:endParaRPr>
          </a:p>
        </p:txBody>
      </p:sp>
      <p:sp>
        <p:nvSpPr>
          <p:cNvPr id="8" name="TextBox 8"/>
          <p:cNvSpPr txBox="1"/>
          <p:nvPr/>
        </p:nvSpPr>
        <p:spPr>
          <a:xfrm>
            <a:off x="11614470" y="5833799"/>
            <a:ext cx="5016178" cy="968855"/>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Customers information: Customer Name and Customer ID</a:t>
            </a:r>
          </a:p>
        </p:txBody>
      </p:sp>
      <p:grpSp>
        <p:nvGrpSpPr>
          <p:cNvPr id="9" name="Group 9"/>
          <p:cNvGrpSpPr/>
          <p:nvPr/>
        </p:nvGrpSpPr>
        <p:grpSpPr>
          <a:xfrm>
            <a:off x="1815785" y="5803739"/>
            <a:ext cx="1589200" cy="15892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1" name="Group 11"/>
          <p:cNvGrpSpPr>
            <a:grpSpLocks noChangeAspect="1"/>
          </p:cNvGrpSpPr>
          <p:nvPr/>
        </p:nvGrpSpPr>
        <p:grpSpPr>
          <a:xfrm>
            <a:off x="1614650" y="5803739"/>
            <a:ext cx="633792" cy="63379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3" name="TextBox 13"/>
          <p:cNvSpPr txBox="1"/>
          <p:nvPr/>
        </p:nvSpPr>
        <p:spPr>
          <a:xfrm>
            <a:off x="1918654" y="6258614"/>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01</a:t>
            </a:r>
          </a:p>
        </p:txBody>
      </p:sp>
      <p:grpSp>
        <p:nvGrpSpPr>
          <p:cNvPr id="14" name="Group 14"/>
          <p:cNvGrpSpPr/>
          <p:nvPr/>
        </p:nvGrpSpPr>
        <p:grpSpPr>
          <a:xfrm>
            <a:off x="9645335" y="5803739"/>
            <a:ext cx="1589200" cy="158920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6" name="Group 16"/>
          <p:cNvGrpSpPr>
            <a:grpSpLocks noChangeAspect="1"/>
          </p:cNvGrpSpPr>
          <p:nvPr/>
        </p:nvGrpSpPr>
        <p:grpSpPr>
          <a:xfrm>
            <a:off x="9444200" y="5803739"/>
            <a:ext cx="633792" cy="633792"/>
            <a:chOff x="0" y="0"/>
            <a:chExt cx="1708150" cy="1708150"/>
          </a:xfrm>
        </p:grpSpPr>
        <p:sp>
          <p:nvSpPr>
            <p:cNvPr id="17" name="Freeform 1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8" name="TextBox 18"/>
          <p:cNvSpPr txBox="1"/>
          <p:nvPr/>
        </p:nvSpPr>
        <p:spPr>
          <a:xfrm>
            <a:off x="9748204" y="6258614"/>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02</a:t>
            </a:r>
          </a:p>
        </p:txBody>
      </p:sp>
      <p:grpSp>
        <p:nvGrpSpPr>
          <p:cNvPr id="19" name="Group 19"/>
          <p:cNvGrpSpPr>
            <a:grpSpLocks noChangeAspect="1"/>
          </p:cNvGrpSpPr>
          <p:nvPr/>
        </p:nvGrpSpPr>
        <p:grpSpPr>
          <a:xfrm rot="9338460">
            <a:off x="12451573" y="1288192"/>
            <a:ext cx="2950394" cy="3211738"/>
            <a:chOff x="0" y="0"/>
            <a:chExt cx="2279650" cy="2481580"/>
          </a:xfrm>
        </p:grpSpPr>
        <p:sp>
          <p:nvSpPr>
            <p:cNvPr id="20" name="Freeform 2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21" name="Group 21"/>
          <p:cNvGrpSpPr>
            <a:grpSpLocks noChangeAspect="1"/>
          </p:cNvGrpSpPr>
          <p:nvPr/>
        </p:nvGrpSpPr>
        <p:grpSpPr>
          <a:xfrm>
            <a:off x="-1143073" y="9001943"/>
            <a:ext cx="2198936" cy="2198936"/>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28600" y="711474"/>
            <a:ext cx="7101010" cy="969496"/>
          </a:xfrm>
          <a:prstGeom prst="rect">
            <a:avLst/>
          </a:prstGeom>
        </p:spPr>
        <p:txBody>
          <a:bodyPr lIns="0" tIns="0" rIns="0" bIns="0" rtlCol="0" anchor="t">
            <a:spAutoFit/>
          </a:bodyPr>
          <a:lstStyle/>
          <a:p>
            <a:pPr>
              <a:lnSpc>
                <a:spcPts val="7200"/>
              </a:lnSpc>
            </a:pPr>
            <a:r>
              <a:rPr lang="en-US" sz="7200" dirty="0">
                <a:solidFill>
                  <a:srgbClr val="FFFFFF"/>
                </a:solidFill>
                <a:latin typeface="Josefin Sans Bold"/>
              </a:rPr>
              <a:t>Segmentation </a:t>
            </a:r>
          </a:p>
        </p:txBody>
      </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12</a:t>
            </a:r>
          </a:p>
        </p:txBody>
      </p:sp>
      <p:graphicFrame>
        <p:nvGraphicFramePr>
          <p:cNvPr id="6" name="Table 5">
            <a:extLst>
              <a:ext uri="{FF2B5EF4-FFF2-40B4-BE49-F238E27FC236}">
                <a16:creationId xmlns:a16="http://schemas.microsoft.com/office/drawing/2014/main" id="{7745AA42-7691-9386-A2CA-726EC3568911}"/>
              </a:ext>
            </a:extLst>
          </p:cNvPr>
          <p:cNvGraphicFramePr>
            <a:graphicFrameLocks noGrp="1"/>
          </p:cNvGraphicFramePr>
          <p:nvPr>
            <p:extLst>
              <p:ext uri="{D42A27DB-BD31-4B8C-83A1-F6EECF244321}">
                <p14:modId xmlns:p14="http://schemas.microsoft.com/office/powerpoint/2010/main" val="749935473"/>
              </p:ext>
            </p:extLst>
          </p:nvPr>
        </p:nvGraphicFramePr>
        <p:xfrm>
          <a:off x="8037968" y="0"/>
          <a:ext cx="10250031" cy="10287000"/>
        </p:xfrm>
        <a:graphic>
          <a:graphicData uri="http://schemas.openxmlformats.org/drawingml/2006/table">
            <a:tbl>
              <a:tblPr firstRow="1" bandRow="1">
                <a:tableStyleId>{00A15C55-8517-42AA-B614-E9B94910E393}</a:tableStyleId>
              </a:tblPr>
              <a:tblGrid>
                <a:gridCol w="2252135">
                  <a:extLst>
                    <a:ext uri="{9D8B030D-6E8A-4147-A177-3AD203B41FA5}">
                      <a16:colId xmlns:a16="http://schemas.microsoft.com/office/drawing/2014/main" val="866510840"/>
                    </a:ext>
                  </a:extLst>
                </a:gridCol>
                <a:gridCol w="7997896">
                  <a:extLst>
                    <a:ext uri="{9D8B030D-6E8A-4147-A177-3AD203B41FA5}">
                      <a16:colId xmlns:a16="http://schemas.microsoft.com/office/drawing/2014/main" val="2785667671"/>
                    </a:ext>
                  </a:extLst>
                </a:gridCol>
              </a:tblGrid>
              <a:tr h="1113472">
                <a:tc>
                  <a:txBody>
                    <a:bodyPr/>
                    <a:lstStyle/>
                    <a:p>
                      <a:pPr algn="l"/>
                      <a:r>
                        <a:rPr lang="en-US" sz="2800" b="1" cap="none" spc="0" dirty="0">
                          <a:solidFill>
                            <a:schemeClr val="tx1"/>
                          </a:solidFill>
                          <a:effectLst/>
                        </a:rPr>
                        <a:t>Customer segment</a:t>
                      </a:r>
                      <a:endParaRPr lang="en-US" sz="2800" b="1" i="0" cap="none" spc="0" dirty="0">
                        <a:solidFill>
                          <a:schemeClr val="tx1"/>
                        </a:solidFill>
                        <a:effectLst/>
                        <a:latin typeface="Roboto" panose="02000000000000000000" pitchFamily="2" charset="0"/>
                      </a:endParaRPr>
                    </a:p>
                  </a:txBody>
                  <a:tcPr marL="56080" marR="31513" marT="16023" marB="120170" anchor="b"/>
                </a:tc>
                <a:tc>
                  <a:txBody>
                    <a:bodyPr/>
                    <a:lstStyle/>
                    <a:p>
                      <a:pPr algn="ctr"/>
                      <a:r>
                        <a:rPr lang="en-US" sz="2800" b="1" cap="none" spc="0">
                          <a:solidFill>
                            <a:schemeClr val="tx1"/>
                          </a:solidFill>
                          <a:effectLst/>
                        </a:rPr>
                        <a:t>Description</a:t>
                      </a:r>
                      <a:endParaRPr lang="en-US" sz="2800" b="1" i="0" cap="none" spc="0">
                        <a:solidFill>
                          <a:schemeClr val="tx1"/>
                        </a:solidFill>
                        <a:effectLst/>
                        <a:latin typeface="Roboto" panose="02000000000000000000" pitchFamily="2" charset="0"/>
                      </a:endParaRPr>
                    </a:p>
                  </a:txBody>
                  <a:tcPr marL="56080" marR="31513" marT="16023" marB="120170" anchor="b"/>
                </a:tc>
                <a:extLst>
                  <a:ext uri="{0D108BD9-81ED-4DB2-BD59-A6C34878D82A}">
                    <a16:rowId xmlns:a16="http://schemas.microsoft.com/office/drawing/2014/main" val="2381190884"/>
                  </a:ext>
                </a:extLst>
              </a:tr>
              <a:tr h="638295">
                <a:tc>
                  <a:txBody>
                    <a:bodyPr/>
                    <a:lstStyle/>
                    <a:p>
                      <a:pPr algn="l"/>
                      <a:r>
                        <a:rPr lang="en-US" sz="1800" b="0" cap="none" spc="0" dirty="0">
                          <a:solidFill>
                            <a:schemeClr val="tx1"/>
                          </a:solidFill>
                          <a:effectLst/>
                        </a:rPr>
                        <a:t>Champions</a:t>
                      </a:r>
                      <a:endParaRPr lang="en-US" sz="1800" b="0" i="0" cap="none" spc="0" dirty="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Recent purchase, frequent transactions, high spending</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457507150"/>
                  </a:ext>
                </a:extLst>
              </a:tr>
              <a:tr h="945764">
                <a:tc>
                  <a:txBody>
                    <a:bodyPr/>
                    <a:lstStyle/>
                    <a:p>
                      <a:pPr algn="l"/>
                      <a:r>
                        <a:rPr lang="en-US" sz="1800" b="0" cap="none" spc="0" dirty="0">
                          <a:solidFill>
                            <a:schemeClr val="tx1"/>
                          </a:solidFill>
                          <a:effectLst/>
                        </a:rPr>
                        <a:t>Loyal Customers</a:t>
                      </a:r>
                      <a:endParaRPr lang="en-US" sz="1800" b="0" i="0" cap="none" spc="0" dirty="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a:solidFill>
                            <a:schemeClr val="tx1"/>
                          </a:solidFill>
                          <a:effectLst/>
                        </a:rPr>
                        <a:t>Often spend good money buying your products. Responsive to promotions</a:t>
                      </a:r>
                      <a:endParaRPr lang="en-US" sz="1800" b="0" i="0" cap="none" spc="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2482995954"/>
                  </a:ext>
                </a:extLst>
              </a:tr>
              <a:tr h="945764">
                <a:tc>
                  <a:txBody>
                    <a:bodyPr/>
                    <a:lstStyle/>
                    <a:p>
                      <a:pPr algn="l"/>
                      <a:r>
                        <a:rPr lang="en-US" sz="1800" b="0" cap="none" spc="0">
                          <a:solidFill>
                            <a:schemeClr val="tx1"/>
                          </a:solidFill>
                          <a:effectLst/>
                        </a:rPr>
                        <a:t>Potential Loyalist</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Recent customers but spent a good amount and bought more than once</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2927854844"/>
                  </a:ext>
                </a:extLst>
              </a:tr>
              <a:tr h="638295">
                <a:tc>
                  <a:txBody>
                    <a:bodyPr/>
                    <a:lstStyle/>
                    <a:p>
                      <a:pPr algn="l"/>
                      <a:r>
                        <a:rPr lang="en-US" sz="1800" b="0" cap="none" spc="0">
                          <a:solidFill>
                            <a:schemeClr val="tx1"/>
                          </a:solidFill>
                          <a:effectLst/>
                        </a:rPr>
                        <a:t>Recent Customers</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Bought most recently, but not often</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344977514"/>
                  </a:ext>
                </a:extLst>
              </a:tr>
              <a:tr h="638295">
                <a:tc>
                  <a:txBody>
                    <a:bodyPr/>
                    <a:lstStyle/>
                    <a:p>
                      <a:pPr algn="l"/>
                      <a:r>
                        <a:rPr lang="en-US" sz="1800" b="0" cap="none" spc="0">
                          <a:solidFill>
                            <a:schemeClr val="tx1"/>
                          </a:solidFill>
                          <a:effectLst/>
                        </a:rPr>
                        <a:t>Promising</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Recent shoppers but haven’t spent much</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2653201484"/>
                  </a:ext>
                </a:extLst>
              </a:tr>
              <a:tr h="945764">
                <a:tc>
                  <a:txBody>
                    <a:bodyPr/>
                    <a:lstStyle/>
                    <a:p>
                      <a:pPr algn="l"/>
                      <a:r>
                        <a:rPr lang="en-US" sz="1800" b="0" cap="none" spc="0" dirty="0">
                          <a:solidFill>
                            <a:schemeClr val="tx1"/>
                          </a:solidFill>
                          <a:effectLst/>
                        </a:rPr>
                        <a:t>Customers Needing Attention</a:t>
                      </a:r>
                      <a:endParaRPr lang="en-US" sz="1800" b="0" i="0" cap="none" spc="0" dirty="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Above-average recency, frequency and monetary values. They may not have bought very recently though</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3295213901"/>
                  </a:ext>
                </a:extLst>
              </a:tr>
              <a:tr h="945764">
                <a:tc>
                  <a:txBody>
                    <a:bodyPr/>
                    <a:lstStyle/>
                    <a:p>
                      <a:pPr algn="l"/>
                      <a:r>
                        <a:rPr lang="en-US" sz="1800" b="0" cap="none" spc="0">
                          <a:solidFill>
                            <a:schemeClr val="tx1"/>
                          </a:solidFill>
                          <a:effectLst/>
                        </a:rPr>
                        <a:t>About to Sleep</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Below average recency, frequency, and monetary values. Will lose them if not reactivated</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464402682"/>
                  </a:ext>
                </a:extLst>
              </a:tr>
              <a:tr h="945764">
                <a:tc>
                  <a:txBody>
                    <a:bodyPr/>
                    <a:lstStyle/>
                    <a:p>
                      <a:pPr algn="l"/>
                      <a:r>
                        <a:rPr lang="en-US" sz="1800" b="0" cap="none" spc="0">
                          <a:solidFill>
                            <a:schemeClr val="tx1"/>
                          </a:solidFill>
                          <a:effectLst/>
                        </a:rPr>
                        <a:t>At Risk</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They spent big money and purchased often. But the last purchase was a long time ago</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3618738"/>
                  </a:ext>
                </a:extLst>
              </a:tr>
              <a:tr h="945764">
                <a:tc>
                  <a:txBody>
                    <a:bodyPr/>
                    <a:lstStyle/>
                    <a:p>
                      <a:pPr algn="l"/>
                      <a:r>
                        <a:rPr lang="en-US" sz="1800" b="0" cap="none" spc="0">
                          <a:solidFill>
                            <a:schemeClr val="tx1"/>
                          </a:solidFill>
                          <a:effectLst/>
                        </a:rPr>
                        <a:t>Can’t Lose Them</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Often made the biggest purchases but they haven’t returned for a long time</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631752547"/>
                  </a:ext>
                </a:extLst>
              </a:tr>
              <a:tr h="945764">
                <a:tc>
                  <a:txBody>
                    <a:bodyPr/>
                    <a:lstStyle/>
                    <a:p>
                      <a:pPr algn="l"/>
                      <a:r>
                        <a:rPr lang="en-US" sz="1800" b="0" cap="none" spc="0">
                          <a:solidFill>
                            <a:schemeClr val="tx1"/>
                          </a:solidFill>
                          <a:effectLst/>
                        </a:rPr>
                        <a:t>Hibernating</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The last purchase was long ago. Low spenders with a low number of orders</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619894558"/>
                  </a:ext>
                </a:extLst>
              </a:tr>
              <a:tr h="638295">
                <a:tc>
                  <a:txBody>
                    <a:bodyPr/>
                    <a:lstStyle/>
                    <a:p>
                      <a:pPr algn="l"/>
                      <a:r>
                        <a:rPr lang="en-US" sz="1800" b="0" cap="none" spc="0">
                          <a:solidFill>
                            <a:schemeClr val="tx1"/>
                          </a:solidFill>
                          <a:effectLst/>
                        </a:rPr>
                        <a:t>Lost</a:t>
                      </a:r>
                      <a:endParaRPr lang="en-US" sz="1800" b="0" i="0" cap="none" spc="0">
                        <a:solidFill>
                          <a:schemeClr val="tx1"/>
                        </a:solidFill>
                        <a:effectLst/>
                        <a:latin typeface="Roboto" panose="02000000000000000000" pitchFamily="2" charset="0"/>
                      </a:endParaRPr>
                    </a:p>
                  </a:txBody>
                  <a:tcPr marL="56080" marR="31513" marT="16023" marB="120170" anchor="ctr"/>
                </a:tc>
                <a:tc>
                  <a:txBody>
                    <a:bodyPr/>
                    <a:lstStyle/>
                    <a:p>
                      <a:pPr algn="l"/>
                      <a:r>
                        <a:rPr lang="en-US" sz="1800" b="0" cap="none" spc="0" dirty="0">
                          <a:solidFill>
                            <a:schemeClr val="tx1"/>
                          </a:solidFill>
                          <a:effectLst/>
                        </a:rPr>
                        <a:t>Lowest recency, frequency, and monetary scores</a:t>
                      </a:r>
                      <a:endParaRPr lang="en-US" sz="1800" b="0" i="0" cap="none" spc="0" dirty="0">
                        <a:solidFill>
                          <a:schemeClr val="tx1"/>
                        </a:solidFill>
                        <a:effectLst/>
                        <a:latin typeface="Roboto" panose="02000000000000000000" pitchFamily="2" charset="0"/>
                      </a:endParaRPr>
                    </a:p>
                  </a:txBody>
                  <a:tcPr marL="56080" marR="31513" marT="16023" marB="120170" anchor="ctr"/>
                </a:tc>
                <a:extLst>
                  <a:ext uri="{0D108BD9-81ED-4DB2-BD59-A6C34878D82A}">
                    <a16:rowId xmlns:a16="http://schemas.microsoft.com/office/drawing/2014/main" val="1314671115"/>
                  </a:ext>
                </a:extLst>
              </a:tr>
            </a:tbl>
          </a:graphicData>
        </a:graphic>
      </p:graphicFrame>
      <p:grpSp>
        <p:nvGrpSpPr>
          <p:cNvPr id="8" name="Group 2">
            <a:extLst>
              <a:ext uri="{FF2B5EF4-FFF2-40B4-BE49-F238E27FC236}">
                <a16:creationId xmlns:a16="http://schemas.microsoft.com/office/drawing/2014/main" id="{42FAF384-42E7-38A7-50EB-7172E10DE48C}"/>
              </a:ext>
            </a:extLst>
          </p:cNvPr>
          <p:cNvGrpSpPr/>
          <p:nvPr/>
        </p:nvGrpSpPr>
        <p:grpSpPr>
          <a:xfrm>
            <a:off x="-500126" y="1073847"/>
            <a:ext cx="8424926" cy="8136828"/>
            <a:chOff x="0" y="0"/>
            <a:chExt cx="3262334" cy="2752458"/>
          </a:xfrm>
        </p:grpSpPr>
        <p:sp>
          <p:nvSpPr>
            <p:cNvPr id="9" name="Freeform 3">
              <a:extLst>
                <a:ext uri="{FF2B5EF4-FFF2-40B4-BE49-F238E27FC236}">
                  <a16:creationId xmlns:a16="http://schemas.microsoft.com/office/drawing/2014/main" id="{53D42B5D-382F-ACA2-9F1F-ACC09741A6F2}"/>
                </a:ext>
              </a:extLst>
            </p:cNvPr>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1327DF"/>
            </a:solidFill>
          </p:spPr>
          <p:txBody>
            <a:bodyPr/>
            <a:lstStyle/>
            <a:p>
              <a:endParaRPr lang="en-US"/>
            </a:p>
          </p:txBody>
        </p:sp>
      </p:grpSp>
      <p:sp>
        <p:nvSpPr>
          <p:cNvPr id="20" name="TextBox 19">
            <a:extLst>
              <a:ext uri="{FF2B5EF4-FFF2-40B4-BE49-F238E27FC236}">
                <a16:creationId xmlns:a16="http://schemas.microsoft.com/office/drawing/2014/main" id="{ECAE7C8F-5D9D-3BF9-A412-4E019DA96EF9}"/>
              </a:ext>
            </a:extLst>
          </p:cNvPr>
          <p:cNvSpPr txBox="1"/>
          <p:nvPr/>
        </p:nvSpPr>
        <p:spPr>
          <a:xfrm>
            <a:off x="228600" y="3009900"/>
            <a:ext cx="5828168" cy="2839239"/>
          </a:xfrm>
          <a:prstGeom prst="rect">
            <a:avLst/>
          </a:prstGeom>
          <a:noFill/>
        </p:spPr>
        <p:txBody>
          <a:bodyPr wrap="square">
            <a:spAutoFit/>
          </a:bodyPr>
          <a:lstStyle/>
          <a:p>
            <a:pPr>
              <a:lnSpc>
                <a:spcPts val="7200"/>
              </a:lnSpc>
            </a:pPr>
            <a:r>
              <a:rPr lang="en-US" sz="5400" dirty="0">
                <a:solidFill>
                  <a:srgbClr val="FFFFFF"/>
                </a:solidFill>
                <a:latin typeface="Josefin Sans Bold"/>
              </a:rPr>
              <a:t>Understanding Customer Segmentation </a:t>
            </a:r>
          </a:p>
        </p:txBody>
      </p:sp>
    </p:spTree>
    <p:extLst>
      <p:ext uri="{BB962C8B-B14F-4D97-AF65-F5344CB8AC3E}">
        <p14:creationId xmlns:p14="http://schemas.microsoft.com/office/powerpoint/2010/main" val="366510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28600" y="711474"/>
            <a:ext cx="7101010" cy="969496"/>
          </a:xfrm>
          <a:prstGeom prst="rect">
            <a:avLst/>
          </a:prstGeom>
        </p:spPr>
        <p:txBody>
          <a:bodyPr lIns="0" tIns="0" rIns="0" bIns="0" rtlCol="0" anchor="t">
            <a:spAutoFit/>
          </a:bodyPr>
          <a:lstStyle/>
          <a:p>
            <a:pPr>
              <a:lnSpc>
                <a:spcPts val="7200"/>
              </a:lnSpc>
            </a:pPr>
            <a:r>
              <a:rPr lang="en-US" sz="7200" dirty="0">
                <a:solidFill>
                  <a:srgbClr val="FFFFFF"/>
                </a:solidFill>
                <a:latin typeface="Josefin Sans Bold"/>
              </a:rPr>
              <a:t>Segmentation </a:t>
            </a:r>
          </a:p>
        </p:txBody>
      </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12</a:t>
            </a:r>
          </a:p>
        </p:txBody>
      </p:sp>
      <p:graphicFrame>
        <p:nvGraphicFramePr>
          <p:cNvPr id="6" name="Table 5">
            <a:extLst>
              <a:ext uri="{FF2B5EF4-FFF2-40B4-BE49-F238E27FC236}">
                <a16:creationId xmlns:a16="http://schemas.microsoft.com/office/drawing/2014/main" id="{7745AA42-7691-9386-A2CA-726EC3568911}"/>
              </a:ext>
            </a:extLst>
          </p:cNvPr>
          <p:cNvGraphicFramePr>
            <a:graphicFrameLocks noGrp="1"/>
          </p:cNvGraphicFramePr>
          <p:nvPr>
            <p:extLst>
              <p:ext uri="{D42A27DB-BD31-4B8C-83A1-F6EECF244321}">
                <p14:modId xmlns:p14="http://schemas.microsoft.com/office/powerpoint/2010/main" val="3104996891"/>
              </p:ext>
            </p:extLst>
          </p:nvPr>
        </p:nvGraphicFramePr>
        <p:xfrm>
          <a:off x="8037968" y="0"/>
          <a:ext cx="10250031" cy="10287000"/>
        </p:xfrm>
        <a:graphic>
          <a:graphicData uri="http://schemas.openxmlformats.org/drawingml/2006/table">
            <a:tbl>
              <a:tblPr firstRow="1" bandRow="1">
                <a:tableStyleId>{00A15C55-8517-42AA-B614-E9B94910E393}</a:tableStyleId>
              </a:tblPr>
              <a:tblGrid>
                <a:gridCol w="2252135">
                  <a:extLst>
                    <a:ext uri="{9D8B030D-6E8A-4147-A177-3AD203B41FA5}">
                      <a16:colId xmlns:a16="http://schemas.microsoft.com/office/drawing/2014/main" val="866510840"/>
                    </a:ext>
                  </a:extLst>
                </a:gridCol>
                <a:gridCol w="7997896">
                  <a:extLst>
                    <a:ext uri="{9D8B030D-6E8A-4147-A177-3AD203B41FA5}">
                      <a16:colId xmlns:a16="http://schemas.microsoft.com/office/drawing/2014/main" val="2785667671"/>
                    </a:ext>
                  </a:extLst>
                </a:gridCol>
              </a:tblGrid>
              <a:tr h="1113472">
                <a:tc>
                  <a:txBody>
                    <a:bodyPr/>
                    <a:lstStyle/>
                    <a:p>
                      <a:pPr algn="l"/>
                      <a:r>
                        <a:rPr lang="en-US" sz="1800" b="0" cap="none" spc="0">
                          <a:solidFill>
                            <a:schemeClr val="tx1"/>
                          </a:solidFill>
                          <a:effectLst/>
                        </a:rPr>
                        <a:t>Segments</a:t>
                      </a:r>
                      <a:endParaRPr lang="en-US" sz="1800" b="0" i="0" cap="none" spc="0">
                        <a:solidFill>
                          <a:schemeClr val="tx1"/>
                        </a:solidFill>
                        <a:effectLst/>
                        <a:latin typeface="Roboto" panose="02000000000000000000" pitchFamily="2" charset="0"/>
                      </a:endParaRPr>
                    </a:p>
                  </a:txBody>
                  <a:tcPr marL="39935" marR="39935" marT="28725" marB="79871" anchor="b"/>
                </a:tc>
                <a:tc>
                  <a:txBody>
                    <a:bodyPr/>
                    <a:lstStyle/>
                    <a:p>
                      <a:pPr algn="l"/>
                      <a:r>
                        <a:rPr lang="en-US" sz="1800" b="0" cap="none" spc="0">
                          <a:solidFill>
                            <a:schemeClr val="tx1"/>
                          </a:solidFill>
                          <a:effectLst/>
                        </a:rPr>
                        <a:t>Scores</a:t>
                      </a:r>
                      <a:endParaRPr lang="en-US" sz="1800" b="0" i="0" cap="none" spc="0">
                        <a:solidFill>
                          <a:schemeClr val="tx1"/>
                        </a:solidFill>
                        <a:effectLst/>
                        <a:latin typeface="Roboto" panose="02000000000000000000" pitchFamily="2" charset="0"/>
                      </a:endParaRPr>
                    </a:p>
                  </a:txBody>
                  <a:tcPr marL="39935" marR="39935" marT="28725" marB="79871" anchor="b"/>
                </a:tc>
                <a:extLst>
                  <a:ext uri="{0D108BD9-81ED-4DB2-BD59-A6C34878D82A}">
                    <a16:rowId xmlns:a16="http://schemas.microsoft.com/office/drawing/2014/main" val="2381190884"/>
                  </a:ext>
                </a:extLst>
              </a:tr>
              <a:tr h="638295">
                <a:tc>
                  <a:txBody>
                    <a:bodyPr/>
                    <a:lstStyle/>
                    <a:p>
                      <a:pPr algn="l"/>
                      <a:r>
                        <a:rPr lang="en-US" sz="1800" b="0" cap="none" spc="0">
                          <a:solidFill>
                            <a:schemeClr val="tx1"/>
                          </a:solidFill>
                          <a:effectLst/>
                        </a:rPr>
                        <a:t>Champions</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555, 554, 544, 545, 454, 455, 445</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457507150"/>
                  </a:ext>
                </a:extLst>
              </a:tr>
              <a:tr h="945764">
                <a:tc>
                  <a:txBody>
                    <a:bodyPr/>
                    <a:lstStyle/>
                    <a:p>
                      <a:pPr algn="l"/>
                      <a:r>
                        <a:rPr lang="en-US" sz="1800" b="0" cap="none" spc="0">
                          <a:solidFill>
                            <a:schemeClr val="tx1"/>
                          </a:solidFill>
                          <a:effectLst/>
                        </a:rPr>
                        <a:t>Loyal customers</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543, 444, 435, 355, 354, 345, 344, 335</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2482995954"/>
                  </a:ext>
                </a:extLst>
              </a:tr>
              <a:tr h="945764">
                <a:tc>
                  <a:txBody>
                    <a:bodyPr/>
                    <a:lstStyle/>
                    <a:p>
                      <a:pPr algn="l"/>
                      <a:r>
                        <a:rPr lang="en-US" sz="1800" b="0" cap="none" spc="0">
                          <a:solidFill>
                            <a:schemeClr val="tx1"/>
                          </a:solidFill>
                          <a:effectLst/>
                        </a:rPr>
                        <a:t>Potential loyalist</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553, 551, 552, 541, 542, 533, 532, 531, 452, 451, 442, 441, 431, 453, 433, 432, 423, 353, 352, 351, 342, 341, 333, 323</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2927854844"/>
                  </a:ext>
                </a:extLst>
              </a:tr>
              <a:tr h="638295">
                <a:tc>
                  <a:txBody>
                    <a:bodyPr/>
                    <a:lstStyle/>
                    <a:p>
                      <a:pPr algn="l"/>
                      <a:r>
                        <a:rPr lang="en-US" sz="1800" b="0" cap="none" spc="0">
                          <a:solidFill>
                            <a:schemeClr val="tx1"/>
                          </a:solidFill>
                          <a:effectLst/>
                        </a:rPr>
                        <a:t>Recent customers</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dirty="0">
                          <a:solidFill>
                            <a:schemeClr val="tx1"/>
                          </a:solidFill>
                          <a:effectLst/>
                        </a:rPr>
                        <a:t>512, 511, 422, 421, 412, 411, 311</a:t>
                      </a:r>
                      <a:endParaRPr lang="en-US" sz="1800" b="0" i="0" cap="none" spc="0" dirty="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344977514"/>
                  </a:ext>
                </a:extLst>
              </a:tr>
              <a:tr h="638295">
                <a:tc>
                  <a:txBody>
                    <a:bodyPr/>
                    <a:lstStyle/>
                    <a:p>
                      <a:pPr algn="l"/>
                      <a:r>
                        <a:rPr lang="en-US" sz="1800" b="0" cap="none" spc="0">
                          <a:solidFill>
                            <a:schemeClr val="tx1"/>
                          </a:solidFill>
                          <a:effectLst/>
                        </a:rPr>
                        <a:t>Promising</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525, 524, 523, 522, 521, 515, 514, 513, 425, 424, 413, 414, 415, 315, 314, 313</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2653201484"/>
                  </a:ext>
                </a:extLst>
              </a:tr>
              <a:tr h="945764">
                <a:tc>
                  <a:txBody>
                    <a:bodyPr/>
                    <a:lstStyle/>
                    <a:p>
                      <a:pPr algn="l"/>
                      <a:r>
                        <a:rPr lang="en-US" sz="1800" b="0" cap="none" spc="0">
                          <a:solidFill>
                            <a:schemeClr val="tx1"/>
                          </a:solidFill>
                          <a:effectLst/>
                        </a:rPr>
                        <a:t>Customers needing attention</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dirty="0">
                          <a:solidFill>
                            <a:schemeClr val="tx1"/>
                          </a:solidFill>
                          <a:effectLst/>
                        </a:rPr>
                        <a:t>535, 534, 443, 434, 343, 334, 325, 324</a:t>
                      </a:r>
                      <a:endParaRPr lang="en-US" sz="1800" b="0" i="0" cap="none" spc="0" dirty="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3295213901"/>
                  </a:ext>
                </a:extLst>
              </a:tr>
              <a:tr h="945764">
                <a:tc>
                  <a:txBody>
                    <a:bodyPr/>
                    <a:lstStyle/>
                    <a:p>
                      <a:pPr algn="l"/>
                      <a:r>
                        <a:rPr lang="en-US" sz="1800" b="0" cap="none" spc="0">
                          <a:solidFill>
                            <a:schemeClr val="tx1"/>
                          </a:solidFill>
                          <a:effectLst/>
                        </a:rPr>
                        <a:t>About to sleep</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331, 321, 312, 221, 213</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464402682"/>
                  </a:ext>
                </a:extLst>
              </a:tr>
              <a:tr h="945764">
                <a:tc>
                  <a:txBody>
                    <a:bodyPr/>
                    <a:lstStyle/>
                    <a:p>
                      <a:pPr algn="l"/>
                      <a:r>
                        <a:rPr lang="en-US" sz="1800" b="0" cap="none" spc="0">
                          <a:solidFill>
                            <a:schemeClr val="tx1"/>
                          </a:solidFill>
                          <a:effectLst/>
                        </a:rPr>
                        <a:t>At risk</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255, 254, 245, 244, 253, 252, 243, 242, 235, 234, 225, 224, 153, 152, 145, 143, 142, 135, 134, 133, 125, 124</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3618738"/>
                  </a:ext>
                </a:extLst>
              </a:tr>
              <a:tr h="945764">
                <a:tc>
                  <a:txBody>
                    <a:bodyPr/>
                    <a:lstStyle/>
                    <a:p>
                      <a:pPr algn="l"/>
                      <a:r>
                        <a:rPr lang="en-US" sz="1800" b="0" cap="none" spc="0">
                          <a:solidFill>
                            <a:schemeClr val="tx1"/>
                          </a:solidFill>
                          <a:effectLst/>
                        </a:rPr>
                        <a:t>Can’t lose them</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155, 154, 144, 214, 215, 115, 114, 113</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631752547"/>
                  </a:ext>
                </a:extLst>
              </a:tr>
              <a:tr h="945764">
                <a:tc>
                  <a:txBody>
                    <a:bodyPr/>
                    <a:lstStyle/>
                    <a:p>
                      <a:pPr algn="l"/>
                      <a:r>
                        <a:rPr lang="en-US" sz="1800" b="0" cap="none" spc="0">
                          <a:solidFill>
                            <a:schemeClr val="tx1"/>
                          </a:solidFill>
                          <a:effectLst/>
                        </a:rPr>
                        <a:t>Hibernating</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a:solidFill>
                            <a:schemeClr val="tx1"/>
                          </a:solidFill>
                          <a:effectLst/>
                        </a:rPr>
                        <a:t>332, 322, 231, 241, 251, 233, 232, 223, 222, 132, 123, 122, 212, 211</a:t>
                      </a:r>
                      <a:endParaRPr lang="en-US" sz="1800" b="0" i="0" cap="none" spc="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619894558"/>
                  </a:ext>
                </a:extLst>
              </a:tr>
              <a:tr h="638295">
                <a:tc>
                  <a:txBody>
                    <a:bodyPr/>
                    <a:lstStyle/>
                    <a:p>
                      <a:pPr algn="l"/>
                      <a:r>
                        <a:rPr lang="en-US" sz="1800" b="0" cap="none" spc="0">
                          <a:solidFill>
                            <a:schemeClr val="tx1"/>
                          </a:solidFill>
                          <a:effectLst/>
                        </a:rPr>
                        <a:t>Lost</a:t>
                      </a:r>
                      <a:endParaRPr lang="en-US" sz="1800" b="0" i="0" cap="none" spc="0">
                        <a:solidFill>
                          <a:schemeClr val="tx1"/>
                        </a:solidFill>
                        <a:effectLst/>
                        <a:latin typeface="Roboto" panose="02000000000000000000" pitchFamily="2" charset="0"/>
                      </a:endParaRPr>
                    </a:p>
                  </a:txBody>
                  <a:tcPr marL="39935" marR="39935" marT="28725" marB="79871" anchor="ctr"/>
                </a:tc>
                <a:tc>
                  <a:txBody>
                    <a:bodyPr/>
                    <a:lstStyle/>
                    <a:p>
                      <a:pPr algn="l"/>
                      <a:r>
                        <a:rPr lang="en-US" sz="1800" b="0" cap="none" spc="0" dirty="0">
                          <a:solidFill>
                            <a:schemeClr val="tx1"/>
                          </a:solidFill>
                          <a:effectLst/>
                        </a:rPr>
                        <a:t>111, 112, 121, 131, 141, 151</a:t>
                      </a:r>
                      <a:endParaRPr lang="en-US" sz="1800" b="0" i="0" cap="none" spc="0" dirty="0">
                        <a:solidFill>
                          <a:schemeClr val="tx1"/>
                        </a:solidFill>
                        <a:effectLst/>
                        <a:latin typeface="Roboto" panose="02000000000000000000" pitchFamily="2" charset="0"/>
                      </a:endParaRPr>
                    </a:p>
                  </a:txBody>
                  <a:tcPr marL="39935" marR="39935" marT="28725" marB="79871" anchor="ctr"/>
                </a:tc>
                <a:extLst>
                  <a:ext uri="{0D108BD9-81ED-4DB2-BD59-A6C34878D82A}">
                    <a16:rowId xmlns:a16="http://schemas.microsoft.com/office/drawing/2014/main" val="1314671115"/>
                  </a:ext>
                </a:extLst>
              </a:tr>
            </a:tbl>
          </a:graphicData>
        </a:graphic>
      </p:graphicFrame>
      <p:grpSp>
        <p:nvGrpSpPr>
          <p:cNvPr id="8" name="Group 2">
            <a:extLst>
              <a:ext uri="{FF2B5EF4-FFF2-40B4-BE49-F238E27FC236}">
                <a16:creationId xmlns:a16="http://schemas.microsoft.com/office/drawing/2014/main" id="{42FAF384-42E7-38A7-50EB-7172E10DE48C}"/>
              </a:ext>
            </a:extLst>
          </p:cNvPr>
          <p:cNvGrpSpPr/>
          <p:nvPr/>
        </p:nvGrpSpPr>
        <p:grpSpPr>
          <a:xfrm>
            <a:off x="-500126" y="1073847"/>
            <a:ext cx="8424926" cy="8136828"/>
            <a:chOff x="0" y="0"/>
            <a:chExt cx="3262334" cy="2752458"/>
          </a:xfrm>
        </p:grpSpPr>
        <p:sp>
          <p:nvSpPr>
            <p:cNvPr id="9" name="Freeform 3">
              <a:extLst>
                <a:ext uri="{FF2B5EF4-FFF2-40B4-BE49-F238E27FC236}">
                  <a16:creationId xmlns:a16="http://schemas.microsoft.com/office/drawing/2014/main" id="{53D42B5D-382F-ACA2-9F1F-ACC09741A6F2}"/>
                </a:ext>
              </a:extLst>
            </p:cNvPr>
            <p:cNvSpPr/>
            <p:nvPr/>
          </p:nvSpPr>
          <p:spPr>
            <a:xfrm>
              <a:off x="0" y="0"/>
              <a:ext cx="3262334" cy="2752458"/>
            </a:xfrm>
            <a:custGeom>
              <a:avLst/>
              <a:gdLst/>
              <a:ahLst/>
              <a:cxnLst/>
              <a:rect l="l" t="t" r="r" b="b"/>
              <a:pathLst>
                <a:path w="3262334" h="2752458">
                  <a:moveTo>
                    <a:pt x="0" y="0"/>
                  </a:moveTo>
                  <a:lnTo>
                    <a:pt x="3262334" y="0"/>
                  </a:lnTo>
                  <a:lnTo>
                    <a:pt x="3262334" y="2752458"/>
                  </a:lnTo>
                  <a:lnTo>
                    <a:pt x="0" y="2752458"/>
                  </a:lnTo>
                  <a:close/>
                </a:path>
              </a:pathLst>
            </a:custGeom>
            <a:solidFill>
              <a:srgbClr val="1327DF"/>
            </a:solidFill>
          </p:spPr>
          <p:txBody>
            <a:bodyPr/>
            <a:lstStyle/>
            <a:p>
              <a:endParaRPr lang="en-US"/>
            </a:p>
          </p:txBody>
        </p:sp>
      </p:grpSp>
      <p:sp>
        <p:nvSpPr>
          <p:cNvPr id="20" name="TextBox 19">
            <a:extLst>
              <a:ext uri="{FF2B5EF4-FFF2-40B4-BE49-F238E27FC236}">
                <a16:creationId xmlns:a16="http://schemas.microsoft.com/office/drawing/2014/main" id="{ECAE7C8F-5D9D-3BF9-A412-4E019DA96EF9}"/>
              </a:ext>
            </a:extLst>
          </p:cNvPr>
          <p:cNvSpPr txBox="1"/>
          <p:nvPr/>
        </p:nvSpPr>
        <p:spPr>
          <a:xfrm>
            <a:off x="228600" y="3009900"/>
            <a:ext cx="5828168" cy="3762568"/>
          </a:xfrm>
          <a:prstGeom prst="rect">
            <a:avLst/>
          </a:prstGeom>
          <a:noFill/>
        </p:spPr>
        <p:txBody>
          <a:bodyPr wrap="square">
            <a:spAutoFit/>
          </a:bodyPr>
          <a:lstStyle/>
          <a:p>
            <a:pPr>
              <a:lnSpc>
                <a:spcPts val="7200"/>
              </a:lnSpc>
            </a:pPr>
            <a:r>
              <a:rPr lang="en-US" sz="5400" dirty="0">
                <a:solidFill>
                  <a:srgbClr val="FFFFFF"/>
                </a:solidFill>
                <a:latin typeface="Josefin Sans Bold"/>
              </a:rPr>
              <a:t>Understanding Customer Segmentation By RFM Score</a:t>
            </a:r>
          </a:p>
        </p:txBody>
      </p:sp>
    </p:spTree>
    <p:extLst>
      <p:ext uri="{BB962C8B-B14F-4D97-AF65-F5344CB8AC3E}">
        <p14:creationId xmlns:p14="http://schemas.microsoft.com/office/powerpoint/2010/main" val="71488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53072" y="0"/>
            <a:ext cx="10287041" cy="1028700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059" r="-38752"/>
              </a:stretch>
            </a:blipFill>
          </p:spPr>
          <p:txBody>
            <a:bodyPr/>
            <a:lstStyle/>
            <a:p>
              <a:endParaRPr lang="en-US"/>
            </a:p>
          </p:txBody>
        </p:sp>
      </p:grpSp>
      <p:grpSp>
        <p:nvGrpSpPr>
          <p:cNvPr id="5" name="Group 5"/>
          <p:cNvGrpSpPr>
            <a:grpSpLocks noChangeAspect="1"/>
          </p:cNvGrpSpPr>
          <p:nvPr/>
        </p:nvGrpSpPr>
        <p:grpSpPr>
          <a:xfrm>
            <a:off x="15496511" y="-2073803"/>
            <a:ext cx="4523634" cy="452363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grpSp>
        <p:nvGrpSpPr>
          <p:cNvPr id="10" name="Group 10"/>
          <p:cNvGrpSpPr>
            <a:grpSpLocks noChangeAspect="1"/>
          </p:cNvGrpSpPr>
          <p:nvPr/>
        </p:nvGrpSpPr>
        <p:grpSpPr>
          <a:xfrm rot="-435783">
            <a:off x="14607734" y="8694570"/>
            <a:ext cx="2190373" cy="2384395"/>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3" name="Group 13"/>
          <p:cNvGrpSpPr/>
          <p:nvPr/>
        </p:nvGrpSpPr>
        <p:grpSpPr>
          <a:xfrm>
            <a:off x="3356896" y="4026575"/>
            <a:ext cx="11108902" cy="2031325"/>
            <a:chOff x="0" y="0"/>
            <a:chExt cx="2893866" cy="1039187"/>
          </a:xfrm>
        </p:grpSpPr>
        <p:sp>
          <p:nvSpPr>
            <p:cNvPr id="14" name="Freeform 14"/>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88912" y="4152900"/>
            <a:ext cx="1064704" cy="1371600"/>
          </a:xfrm>
          <a:prstGeom prst="rect">
            <a:avLst/>
          </a:prstGeom>
        </p:spPr>
      </p:pic>
      <p:grpSp>
        <p:nvGrpSpPr>
          <p:cNvPr id="21" name="Group 21"/>
          <p:cNvGrpSpPr>
            <a:grpSpLocks noChangeAspect="1"/>
          </p:cNvGrpSpPr>
          <p:nvPr/>
        </p:nvGrpSpPr>
        <p:grpSpPr>
          <a:xfrm>
            <a:off x="10449204" y="-407301"/>
            <a:ext cx="795552" cy="795552"/>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28" name="TextBox 27">
            <a:extLst>
              <a:ext uri="{FF2B5EF4-FFF2-40B4-BE49-F238E27FC236}">
                <a16:creationId xmlns:a16="http://schemas.microsoft.com/office/drawing/2014/main" id="{84C77225-7DFA-7810-F15F-A5C190D551BC}"/>
              </a:ext>
            </a:extLst>
          </p:cNvPr>
          <p:cNvSpPr txBox="1"/>
          <p:nvPr/>
        </p:nvSpPr>
        <p:spPr>
          <a:xfrm>
            <a:off x="5327826" y="4342954"/>
            <a:ext cx="11506200" cy="1015663"/>
          </a:xfrm>
          <a:prstGeom prst="rect">
            <a:avLst/>
          </a:prstGeom>
          <a:noFill/>
        </p:spPr>
        <p:txBody>
          <a:bodyPr wrap="square">
            <a:spAutoFit/>
          </a:bodyPr>
          <a:lstStyle/>
          <a:p>
            <a:r>
              <a:rPr lang="en-US" sz="6000" dirty="0">
                <a:solidFill>
                  <a:schemeClr val="bg1"/>
                </a:solidFill>
                <a:latin typeface="Josefin Sans Bold"/>
              </a:rPr>
              <a:t>Customer Segmentation </a:t>
            </a:r>
            <a:endParaRPr lang="en-US" sz="6600" dirty="0"/>
          </a:p>
        </p:txBody>
      </p:sp>
      <p:sp>
        <p:nvSpPr>
          <p:cNvPr id="30" name="TextBox 29">
            <a:extLst>
              <a:ext uri="{FF2B5EF4-FFF2-40B4-BE49-F238E27FC236}">
                <a16:creationId xmlns:a16="http://schemas.microsoft.com/office/drawing/2014/main" id="{C2341C37-EB6C-33B7-5750-8783975AA0FA}"/>
              </a:ext>
            </a:extLst>
          </p:cNvPr>
          <p:cNvSpPr txBox="1"/>
          <p:nvPr/>
        </p:nvSpPr>
        <p:spPr>
          <a:xfrm>
            <a:off x="11214276" y="963000"/>
            <a:ext cx="11239500" cy="769441"/>
          </a:xfrm>
          <a:prstGeom prst="rect">
            <a:avLst/>
          </a:prstGeom>
          <a:noFill/>
        </p:spPr>
        <p:txBody>
          <a:bodyPr wrap="square">
            <a:spAutoFit/>
          </a:bodyPr>
          <a:lstStyle/>
          <a:p>
            <a:pPr algn="ctr">
              <a:lnSpc>
                <a:spcPts val="5600"/>
              </a:lnSpc>
            </a:pPr>
            <a:r>
              <a:rPr lang="en-US" sz="3600" dirty="0">
                <a:solidFill>
                  <a:srgbClr val="FFFFFF"/>
                </a:solidFill>
                <a:latin typeface="Josefin Sans Bold"/>
              </a:rPr>
              <a:t>25</a:t>
            </a:r>
          </a:p>
        </p:txBody>
      </p:sp>
    </p:spTree>
    <p:extLst>
      <p:ext uri="{BB962C8B-B14F-4D97-AF65-F5344CB8AC3E}">
        <p14:creationId xmlns:p14="http://schemas.microsoft.com/office/powerpoint/2010/main" val="2793952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Champion Customer’s </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have recently made a purchase, had a high frequency of transactions, and spend a lot of money with your business. </a:t>
            </a:r>
          </a:p>
        </p:txBody>
      </p:sp>
      <p:sp>
        <p:nvSpPr>
          <p:cNvPr id="7" name="TextBox 7"/>
          <p:cNvSpPr txBox="1"/>
          <p:nvPr/>
        </p:nvSpPr>
        <p:spPr>
          <a:xfrm>
            <a:off x="3153420" y="5426631"/>
            <a:ext cx="5112493" cy="3023328"/>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Focus on providing personalized experiences and rewards that reflect their spending habits. Offer exclusive promotions, early access to new products, or a loyalty program with additional benefits based on their spending.</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26</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66900"/>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Loyal Customers</a:t>
            </a:r>
          </a:p>
        </p:txBody>
      </p:sp>
      <p:sp>
        <p:nvSpPr>
          <p:cNvPr id="6" name="TextBox 6"/>
          <p:cNvSpPr txBox="1"/>
          <p:nvPr/>
        </p:nvSpPr>
        <p:spPr>
          <a:xfrm>
            <a:off x="1542864" y="3275659"/>
            <a:ext cx="7337364" cy="1969129"/>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frequently make purchases and often spend a significant amount of money with your business. They are also responsive to promotions. </a:t>
            </a:r>
          </a:p>
        </p:txBody>
      </p:sp>
      <p:sp>
        <p:nvSpPr>
          <p:cNvPr id="7" name="TextBox 7"/>
          <p:cNvSpPr txBox="1"/>
          <p:nvPr/>
        </p:nvSpPr>
        <p:spPr>
          <a:xfrm>
            <a:off x="3153420" y="5426631"/>
            <a:ext cx="5112493" cy="345934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Build a relationship with them by offering personalized experiences and rewards. Provide special offers that reflect their interests or buying habits, send exclusive content or promotions via email or social media, or offer a VIP membership with additional perks and benefits.</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27</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208682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Potential Loyalist: </a:t>
            </a:r>
          </a:p>
        </p:txBody>
      </p:sp>
      <p:sp>
        <p:nvSpPr>
          <p:cNvPr id="6" name="TextBox 6"/>
          <p:cNvSpPr txBox="1"/>
          <p:nvPr/>
        </p:nvSpPr>
        <p:spPr>
          <a:xfrm>
            <a:off x="1542864" y="3275659"/>
            <a:ext cx="7337364" cy="1969129"/>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have made a recent purchase and spent a good amount of money, but have not yet established a consistent buying pattern. </a:t>
            </a:r>
          </a:p>
        </p:txBody>
      </p:sp>
      <p:sp>
        <p:nvSpPr>
          <p:cNvPr id="7" name="TextBox 7"/>
          <p:cNvSpPr txBox="1"/>
          <p:nvPr/>
        </p:nvSpPr>
        <p:spPr>
          <a:xfrm>
            <a:off x="3153420" y="5426631"/>
            <a:ext cx="5112493" cy="2587311"/>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Offer incentives and rewards that encourage repeat purchases. Provide personalized recommendations based on their previous purchases or send a follow-up email with additional product information or exclusive promotions.</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28</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937130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Promising</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have recently shopped with your business, but haven't spent much. </a:t>
            </a:r>
          </a:p>
          <a:p>
            <a:pPr>
              <a:lnSpc>
                <a:spcPts val="3920"/>
              </a:lnSpc>
            </a:pPr>
            <a:r>
              <a:rPr lang="en-US" sz="2800" dirty="0">
                <a:solidFill>
                  <a:srgbClr val="323A44"/>
                </a:solidFill>
                <a:latin typeface="Source Sans Pro"/>
              </a:rPr>
              <a:t>. </a:t>
            </a:r>
          </a:p>
        </p:txBody>
      </p:sp>
      <p:sp>
        <p:nvSpPr>
          <p:cNvPr id="7" name="TextBox 7"/>
          <p:cNvSpPr txBox="1"/>
          <p:nvPr/>
        </p:nvSpPr>
        <p:spPr>
          <a:xfrm>
            <a:off x="3153420" y="5426631"/>
            <a:ext cx="5112493" cy="215129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Encourage them to make additional purchases with special offers or promotions. Provide them with personalized recommendations based on their interests or previous purchases.</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29</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171473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Customers Needing Attention: </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with above-average recency, frequency, and monetary values, but they may not have bought recently.</a:t>
            </a:r>
          </a:p>
        </p:txBody>
      </p:sp>
      <p:sp>
        <p:nvSpPr>
          <p:cNvPr id="7" name="TextBox 7"/>
          <p:cNvSpPr txBox="1"/>
          <p:nvPr/>
        </p:nvSpPr>
        <p:spPr>
          <a:xfrm>
            <a:off x="3294455" y="5385147"/>
            <a:ext cx="5112493" cy="215129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Send them personalized emails or messages with exclusive promotions or product recommendations. Offer them additional incentives to make a purchase.</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30</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2584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About to Sleep: </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kern="1200" dirty="0">
                <a:solidFill>
                  <a:schemeClr val="tx1"/>
                </a:solidFill>
                <a:latin typeface="+mn-lt"/>
                <a:ea typeface="+mn-ea"/>
                <a:cs typeface="+mn-cs"/>
              </a:rPr>
              <a:t>These are customers with below-average recency, frequency, and monetary values. They will be lost if not reactivated</a:t>
            </a:r>
            <a:endParaRPr lang="en-US" sz="2800" dirty="0">
              <a:solidFill>
                <a:srgbClr val="323A44"/>
              </a:solidFill>
              <a:latin typeface="Source Sans Pro"/>
            </a:endParaRPr>
          </a:p>
        </p:txBody>
      </p:sp>
      <p:sp>
        <p:nvSpPr>
          <p:cNvPr id="7" name="TextBox 7"/>
          <p:cNvSpPr txBox="1"/>
          <p:nvPr/>
        </p:nvSpPr>
        <p:spPr>
          <a:xfrm>
            <a:off x="3153420" y="5426631"/>
            <a:ext cx="5112493" cy="215129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Send them targeted emails or messages with exclusive offers or promotions. Offer them personalized recommendations or reminders to make a purchase.</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31</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2401790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At Risk</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have spent a lot of money and purchased often in the past, but the last purchase was a long time ago.</a:t>
            </a:r>
          </a:p>
        </p:txBody>
      </p:sp>
      <p:sp>
        <p:nvSpPr>
          <p:cNvPr id="7" name="TextBox 7"/>
          <p:cNvSpPr txBox="1"/>
          <p:nvPr/>
        </p:nvSpPr>
        <p:spPr>
          <a:xfrm>
            <a:off x="3153420" y="5426631"/>
            <a:ext cx="5112493" cy="2587311"/>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Send them personalized emails or messages with exclusive offers or promotions. Remind them of the benefits of your products or services and encourage them to make another purchase.</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32</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424888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05</a:t>
            </a:r>
          </a:p>
        </p:txBody>
      </p:sp>
      <p:sp>
        <p:nvSpPr>
          <p:cNvPr id="5" name="TextBox 5"/>
          <p:cNvSpPr txBox="1"/>
          <p:nvPr/>
        </p:nvSpPr>
        <p:spPr>
          <a:xfrm>
            <a:off x="1388056" y="3143676"/>
            <a:ext cx="11109293" cy="1248419"/>
          </a:xfrm>
          <a:prstGeom prst="rect">
            <a:avLst/>
          </a:prstGeom>
        </p:spPr>
        <p:txBody>
          <a:bodyPr lIns="0" tIns="0" rIns="0" bIns="0" rtlCol="0" anchor="t">
            <a:spAutoFit/>
          </a:bodyPr>
          <a:lstStyle/>
          <a:p>
            <a:pPr>
              <a:lnSpc>
                <a:spcPts val="10080"/>
              </a:lnSpc>
            </a:pPr>
            <a:r>
              <a:rPr lang="en-US" sz="7200" dirty="0">
                <a:solidFill>
                  <a:srgbClr val="1327DF"/>
                </a:solidFill>
                <a:latin typeface="Josefin Sans Bold"/>
              </a:rPr>
              <a:t>ABOUT DATA</a:t>
            </a:r>
          </a:p>
        </p:txBody>
      </p:sp>
      <p:sp>
        <p:nvSpPr>
          <p:cNvPr id="6" name="TextBox 6"/>
          <p:cNvSpPr txBox="1"/>
          <p:nvPr/>
        </p:nvSpPr>
        <p:spPr>
          <a:xfrm>
            <a:off x="1388056" y="4392095"/>
            <a:ext cx="11109293" cy="468718"/>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Our dataset includes the following information</a:t>
            </a:r>
          </a:p>
        </p:txBody>
      </p:sp>
      <p:sp>
        <p:nvSpPr>
          <p:cNvPr id="7" name="TextBox 7"/>
          <p:cNvSpPr txBox="1"/>
          <p:nvPr/>
        </p:nvSpPr>
        <p:spPr>
          <a:xfrm>
            <a:off x="3784920" y="5833799"/>
            <a:ext cx="5016178" cy="1468992"/>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Order Details: Order ID, Order Date, Ship Date and Ship Mode</a:t>
            </a:r>
          </a:p>
          <a:p>
            <a:pPr>
              <a:lnSpc>
                <a:spcPts val="3920"/>
              </a:lnSpc>
            </a:pPr>
            <a:endParaRPr lang="en-US" sz="2800" dirty="0">
              <a:solidFill>
                <a:srgbClr val="323A44"/>
              </a:solidFill>
              <a:latin typeface="Source Sans Pro"/>
            </a:endParaRPr>
          </a:p>
        </p:txBody>
      </p:sp>
      <p:sp>
        <p:nvSpPr>
          <p:cNvPr id="8" name="TextBox 8"/>
          <p:cNvSpPr txBox="1"/>
          <p:nvPr/>
        </p:nvSpPr>
        <p:spPr>
          <a:xfrm>
            <a:off x="11614470" y="5833799"/>
            <a:ext cx="5016178" cy="968855"/>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Other: Location’s, Sales and Profit</a:t>
            </a:r>
          </a:p>
        </p:txBody>
      </p:sp>
      <p:grpSp>
        <p:nvGrpSpPr>
          <p:cNvPr id="9" name="Group 9"/>
          <p:cNvGrpSpPr/>
          <p:nvPr/>
        </p:nvGrpSpPr>
        <p:grpSpPr>
          <a:xfrm>
            <a:off x="1815785" y="5803739"/>
            <a:ext cx="1589200" cy="15892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dirty="0"/>
            </a:p>
          </p:txBody>
        </p:sp>
      </p:grpSp>
      <p:grpSp>
        <p:nvGrpSpPr>
          <p:cNvPr id="11" name="Group 11"/>
          <p:cNvGrpSpPr>
            <a:grpSpLocks noChangeAspect="1"/>
          </p:cNvGrpSpPr>
          <p:nvPr/>
        </p:nvGrpSpPr>
        <p:grpSpPr>
          <a:xfrm>
            <a:off x="1614650" y="5803739"/>
            <a:ext cx="633792" cy="63379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3" name="TextBox 13"/>
          <p:cNvSpPr txBox="1"/>
          <p:nvPr/>
        </p:nvSpPr>
        <p:spPr>
          <a:xfrm>
            <a:off x="1918654" y="6258614"/>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03</a:t>
            </a:r>
          </a:p>
        </p:txBody>
      </p:sp>
      <p:grpSp>
        <p:nvGrpSpPr>
          <p:cNvPr id="14" name="Group 14"/>
          <p:cNvGrpSpPr/>
          <p:nvPr/>
        </p:nvGrpSpPr>
        <p:grpSpPr>
          <a:xfrm>
            <a:off x="9645335" y="5803739"/>
            <a:ext cx="1589200" cy="158920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dirty="0"/>
            </a:p>
          </p:txBody>
        </p:sp>
      </p:grpSp>
      <p:grpSp>
        <p:nvGrpSpPr>
          <p:cNvPr id="16" name="Group 16"/>
          <p:cNvGrpSpPr>
            <a:grpSpLocks noChangeAspect="1"/>
          </p:cNvGrpSpPr>
          <p:nvPr/>
        </p:nvGrpSpPr>
        <p:grpSpPr>
          <a:xfrm>
            <a:off x="9444200" y="5803739"/>
            <a:ext cx="633792" cy="633792"/>
            <a:chOff x="0" y="0"/>
            <a:chExt cx="1708150" cy="1708150"/>
          </a:xfrm>
        </p:grpSpPr>
        <p:sp>
          <p:nvSpPr>
            <p:cNvPr id="17" name="Freeform 1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
        <p:nvSpPr>
          <p:cNvPr id="18" name="TextBox 18"/>
          <p:cNvSpPr txBox="1"/>
          <p:nvPr/>
        </p:nvSpPr>
        <p:spPr>
          <a:xfrm>
            <a:off x="9748204" y="6258614"/>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04</a:t>
            </a:r>
          </a:p>
        </p:txBody>
      </p:sp>
      <p:grpSp>
        <p:nvGrpSpPr>
          <p:cNvPr id="19" name="Group 19"/>
          <p:cNvGrpSpPr>
            <a:grpSpLocks noChangeAspect="1"/>
          </p:cNvGrpSpPr>
          <p:nvPr/>
        </p:nvGrpSpPr>
        <p:grpSpPr>
          <a:xfrm rot="9338460">
            <a:off x="12451573" y="1288192"/>
            <a:ext cx="2950394" cy="3211738"/>
            <a:chOff x="0" y="0"/>
            <a:chExt cx="2279650" cy="2481580"/>
          </a:xfrm>
        </p:grpSpPr>
        <p:sp>
          <p:nvSpPr>
            <p:cNvPr id="20" name="Freeform 2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21" name="Group 21"/>
          <p:cNvGrpSpPr>
            <a:grpSpLocks noChangeAspect="1"/>
          </p:cNvGrpSpPr>
          <p:nvPr/>
        </p:nvGrpSpPr>
        <p:grpSpPr>
          <a:xfrm>
            <a:off x="-1143073" y="9001943"/>
            <a:ext cx="2198936" cy="2198936"/>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extLst>
      <p:ext uri="{BB962C8B-B14F-4D97-AF65-F5344CB8AC3E}">
        <p14:creationId xmlns:p14="http://schemas.microsoft.com/office/powerpoint/2010/main" val="359393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Can’t Lose Them</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 have made the biggest purchases, but haven’t returned for a long time. </a:t>
            </a:r>
          </a:p>
          <a:p>
            <a:pPr>
              <a:lnSpc>
                <a:spcPts val="3920"/>
              </a:lnSpc>
            </a:pPr>
            <a:endParaRPr lang="en-US" sz="2800" dirty="0">
              <a:solidFill>
                <a:srgbClr val="323A44"/>
              </a:solidFill>
              <a:latin typeface="Source Sans Pro"/>
            </a:endParaRPr>
          </a:p>
        </p:txBody>
      </p:sp>
      <p:sp>
        <p:nvSpPr>
          <p:cNvPr id="7" name="TextBox 7"/>
          <p:cNvSpPr txBox="1"/>
          <p:nvPr/>
        </p:nvSpPr>
        <p:spPr>
          <a:xfrm>
            <a:off x="3153420" y="5426631"/>
            <a:ext cx="5112493" cy="215129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Send them personalized emails or messages with exclusive offers or promotions. Offer them special incentives or rewards to encourage them to make another purchase.</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33</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164722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Hibernating: </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whose last purchase was a long time ago. They are low spenders with a low number of orders.</a:t>
            </a:r>
          </a:p>
        </p:txBody>
      </p:sp>
      <p:sp>
        <p:nvSpPr>
          <p:cNvPr id="7" name="TextBox 7"/>
          <p:cNvSpPr txBox="1"/>
          <p:nvPr/>
        </p:nvSpPr>
        <p:spPr>
          <a:xfrm>
            <a:off x="3153420" y="5426631"/>
            <a:ext cx="5112493" cy="2151295"/>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Send them targeted emails or messages with exclusive offers or promotions. Offer them personalized recommendations or reminders to make a purchase.</a:t>
            </a:r>
          </a:p>
        </p:txBody>
      </p:sp>
      <p:sp>
        <p:nvSpPr>
          <p:cNvPr id="8" name="TextBox 8"/>
          <p:cNvSpPr txBox="1"/>
          <p:nvPr/>
        </p:nvSpPr>
        <p:spPr>
          <a:xfrm>
            <a:off x="3153420" y="7129215"/>
            <a:ext cx="5112493" cy="407227"/>
          </a:xfrm>
          <a:prstGeom prst="rect">
            <a:avLst/>
          </a:prstGeom>
        </p:spPr>
        <p:txBody>
          <a:bodyPr lIns="0" tIns="0" rIns="0" bIns="0" rtlCol="0" anchor="t">
            <a:spAutoFit/>
          </a:bodyPr>
          <a:lstStyle/>
          <a:p>
            <a:pPr>
              <a:lnSpc>
                <a:spcPts val="3359"/>
              </a:lnSpc>
            </a:pPr>
            <a:r>
              <a:rPr lang="en-US" sz="2400" dirty="0">
                <a:solidFill>
                  <a:srgbClr val="323A44"/>
                </a:solidFill>
                <a:latin typeface="Source Sans Pro"/>
              </a:rPr>
              <a:t>]</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34</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1967174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95446" y="1845702"/>
            <a:ext cx="7203813" cy="6719975"/>
          </a:xfrm>
          <a:prstGeom prst="rect">
            <a:avLst/>
          </a:prstGeom>
        </p:spPr>
      </p:pic>
      <p:sp>
        <p:nvSpPr>
          <p:cNvPr id="5" name="TextBox 5"/>
          <p:cNvSpPr txBox="1"/>
          <p:nvPr/>
        </p:nvSpPr>
        <p:spPr>
          <a:xfrm>
            <a:off x="1542864" y="2105989"/>
            <a:ext cx="9159505" cy="1179169"/>
          </a:xfrm>
          <a:prstGeom prst="rect">
            <a:avLst/>
          </a:prstGeom>
        </p:spPr>
        <p:txBody>
          <a:bodyPr lIns="0" tIns="0" rIns="0" bIns="0" rtlCol="0" anchor="t">
            <a:spAutoFit/>
          </a:bodyPr>
          <a:lstStyle/>
          <a:p>
            <a:pPr>
              <a:lnSpc>
                <a:spcPts val="10080"/>
              </a:lnSpc>
            </a:pPr>
            <a:r>
              <a:rPr lang="en-US" sz="4400" dirty="0">
                <a:solidFill>
                  <a:srgbClr val="1327DF"/>
                </a:solidFill>
                <a:latin typeface="Josefin Sans Bold"/>
              </a:rPr>
              <a:t>Lost</a:t>
            </a:r>
          </a:p>
        </p:txBody>
      </p:sp>
      <p:sp>
        <p:nvSpPr>
          <p:cNvPr id="6" name="TextBox 6"/>
          <p:cNvSpPr txBox="1"/>
          <p:nvPr/>
        </p:nvSpPr>
        <p:spPr>
          <a:xfrm>
            <a:off x="1542864" y="3275659"/>
            <a:ext cx="7337364" cy="968855"/>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These are customers with the very lowest recency, frequency, and monetary scores. </a:t>
            </a:r>
          </a:p>
        </p:txBody>
      </p:sp>
      <p:sp>
        <p:nvSpPr>
          <p:cNvPr id="7" name="TextBox 7"/>
          <p:cNvSpPr txBox="1"/>
          <p:nvPr/>
        </p:nvSpPr>
        <p:spPr>
          <a:xfrm>
            <a:off x="3153420" y="5426631"/>
            <a:ext cx="5112493" cy="1661993"/>
          </a:xfrm>
          <a:prstGeom prst="rect">
            <a:avLst/>
          </a:prstGeom>
        </p:spPr>
        <p:txBody>
          <a:bodyPr lIns="0" tIns="0" rIns="0" bIns="0" rtlCol="0" anchor="t">
            <a:spAutoFit/>
          </a:bodyPr>
          <a:lstStyle/>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It may not be worth investing in a reactivation campaign for these customers. Instead, focus on attracting new customers and building brand awareness.</a:t>
            </a: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35</a:t>
            </a:r>
          </a:p>
        </p:txBody>
      </p:sp>
      <p:grpSp>
        <p:nvGrpSpPr>
          <p:cNvPr id="18" name="Group 13">
            <a:extLst>
              <a:ext uri="{FF2B5EF4-FFF2-40B4-BE49-F238E27FC236}">
                <a16:creationId xmlns:a16="http://schemas.microsoft.com/office/drawing/2014/main" id="{ED06BE1E-CB7A-942F-66E0-9FB6931F352F}"/>
              </a:ext>
            </a:extLst>
          </p:cNvPr>
          <p:cNvGrpSpPr/>
          <p:nvPr/>
        </p:nvGrpSpPr>
        <p:grpSpPr>
          <a:xfrm>
            <a:off x="-39569" y="1"/>
            <a:ext cx="8305482" cy="1662354"/>
            <a:chOff x="0" y="0"/>
            <a:chExt cx="2893866" cy="1039187"/>
          </a:xfrm>
        </p:grpSpPr>
        <p:sp>
          <p:nvSpPr>
            <p:cNvPr id="19" name="Freeform 14">
              <a:extLst>
                <a:ext uri="{FF2B5EF4-FFF2-40B4-BE49-F238E27FC236}">
                  <a16:creationId xmlns:a16="http://schemas.microsoft.com/office/drawing/2014/main" id="{CA37FB7D-63AA-ABA8-61DA-6E002C265D0D}"/>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23" name="TextBox 22">
            <a:extLst>
              <a:ext uri="{FF2B5EF4-FFF2-40B4-BE49-F238E27FC236}">
                <a16:creationId xmlns:a16="http://schemas.microsoft.com/office/drawing/2014/main" id="{E9C17336-6315-7E86-17D3-E17FECBDC8B1}"/>
              </a:ext>
            </a:extLst>
          </p:cNvPr>
          <p:cNvSpPr txBox="1"/>
          <p:nvPr/>
        </p:nvSpPr>
        <p:spPr>
          <a:xfrm>
            <a:off x="0" y="434732"/>
            <a:ext cx="11149262" cy="830997"/>
          </a:xfrm>
          <a:prstGeom prst="rect">
            <a:avLst/>
          </a:prstGeom>
          <a:noFill/>
        </p:spPr>
        <p:txBody>
          <a:bodyPr wrap="square">
            <a:spAutoFit/>
          </a:bodyPr>
          <a:lstStyle/>
          <a:p>
            <a:r>
              <a:rPr lang="en-US" sz="4800" dirty="0">
                <a:solidFill>
                  <a:schemeClr val="bg1"/>
                </a:solidFill>
                <a:latin typeface="Josefin Sans Bold"/>
              </a:rPr>
              <a:t>Customer Segmentation </a:t>
            </a:r>
            <a:endParaRPr lang="en-US" sz="5400" dirty="0"/>
          </a:p>
        </p:txBody>
      </p:sp>
      <p:pic>
        <p:nvPicPr>
          <p:cNvPr id="25" name="Picture 24" descr="A picture containing logo&#10;&#10;Description automatically generated">
            <a:extLst>
              <a:ext uri="{FF2B5EF4-FFF2-40B4-BE49-F238E27FC236}">
                <a16:creationId xmlns:a16="http://schemas.microsoft.com/office/drawing/2014/main" id="{49224903-8CA3-138F-3526-D338E4D21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752" y="5539412"/>
            <a:ext cx="1662355" cy="1662355"/>
          </a:xfrm>
          <a:prstGeom prst="rect">
            <a:avLst/>
          </a:prstGeom>
        </p:spPr>
      </p:pic>
    </p:spTree>
    <p:extLst>
      <p:ext uri="{BB962C8B-B14F-4D97-AF65-F5344CB8AC3E}">
        <p14:creationId xmlns:p14="http://schemas.microsoft.com/office/powerpoint/2010/main" val="33331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407287" y="-6528681"/>
            <a:ext cx="19553117" cy="16815681"/>
            <a:chOff x="0" y="0"/>
            <a:chExt cx="6350000" cy="5461000"/>
          </a:xfrm>
        </p:grpSpPr>
        <p:sp>
          <p:nvSpPr>
            <p:cNvPr id="3" name="Freeform 3"/>
            <p:cNvSpPr/>
            <p:nvPr/>
          </p:nvSpPr>
          <p:spPr>
            <a:xfrm>
              <a:off x="59563" y="32385"/>
              <a:ext cx="6230874" cy="5396230"/>
            </a:xfrm>
            <a:custGeom>
              <a:avLst/>
              <a:gdLst/>
              <a:ahLst/>
              <a:cxnLst/>
              <a:rect l="l" t="t" r="r" b="b"/>
              <a:pathLst>
                <a:path w="6230874" h="5396230">
                  <a:moveTo>
                    <a:pt x="3115437" y="0"/>
                  </a:moveTo>
                  <a:lnTo>
                    <a:pt x="0" y="5396230"/>
                  </a:lnTo>
                  <a:lnTo>
                    <a:pt x="6230874" y="5396230"/>
                  </a:lnTo>
                  <a:close/>
                </a:path>
              </a:pathLst>
            </a:custGeom>
            <a:blipFill>
              <a:blip r:embed="rId2"/>
              <a:stretch>
                <a:fillRect l="-14933" r="-14933"/>
              </a:stretch>
            </a:blipFill>
          </p:spPr>
          <p:txBody>
            <a:bodyPr/>
            <a:lstStyle/>
            <a:p>
              <a:endParaRPr lang="en-US"/>
            </a:p>
          </p:txBody>
        </p:sp>
      </p:grpSp>
      <p:grpSp>
        <p:nvGrpSpPr>
          <p:cNvPr id="4" name="Group 4"/>
          <p:cNvGrpSpPr/>
          <p:nvPr/>
        </p:nvGrpSpPr>
        <p:grpSpPr>
          <a:xfrm>
            <a:off x="6505256" y="6998944"/>
            <a:ext cx="11782744" cy="1669618"/>
            <a:chOff x="0" y="0"/>
            <a:chExt cx="3985768" cy="564784"/>
          </a:xfrm>
        </p:grpSpPr>
        <p:sp>
          <p:nvSpPr>
            <p:cNvPr id="5" name="Freeform 5"/>
            <p:cNvSpPr/>
            <p:nvPr/>
          </p:nvSpPr>
          <p:spPr>
            <a:xfrm>
              <a:off x="0" y="0"/>
              <a:ext cx="3985768" cy="564784"/>
            </a:xfrm>
            <a:custGeom>
              <a:avLst/>
              <a:gdLst/>
              <a:ahLst/>
              <a:cxnLst/>
              <a:rect l="l" t="t" r="r" b="b"/>
              <a:pathLst>
                <a:path w="3985768" h="564784">
                  <a:moveTo>
                    <a:pt x="0" y="0"/>
                  </a:moveTo>
                  <a:lnTo>
                    <a:pt x="3985768" y="0"/>
                  </a:lnTo>
                  <a:lnTo>
                    <a:pt x="3985768" y="564784"/>
                  </a:lnTo>
                  <a:lnTo>
                    <a:pt x="0" y="564784"/>
                  </a:lnTo>
                  <a:close/>
                </a:path>
              </a:pathLst>
            </a:custGeom>
            <a:solidFill>
              <a:srgbClr val="1327DF"/>
            </a:solidFill>
          </p:spPr>
          <p:txBody>
            <a:bodyPr/>
            <a:lstStyle/>
            <a:p>
              <a:endParaRPr lang="en-US"/>
            </a:p>
          </p:txBody>
        </p:sp>
      </p:grpSp>
      <p:grpSp>
        <p:nvGrpSpPr>
          <p:cNvPr id="6" name="Group 6"/>
          <p:cNvGrpSpPr>
            <a:grpSpLocks noChangeAspect="1"/>
          </p:cNvGrpSpPr>
          <p:nvPr/>
        </p:nvGrpSpPr>
        <p:grpSpPr>
          <a:xfrm rot="-2096423">
            <a:off x="4557371" y="1680216"/>
            <a:ext cx="2381495" cy="2592447"/>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2" name="TextBox 12"/>
          <p:cNvSpPr txBox="1"/>
          <p:nvPr/>
        </p:nvSpPr>
        <p:spPr>
          <a:xfrm>
            <a:off x="8691002" y="1745810"/>
            <a:ext cx="6730691" cy="1248419"/>
          </a:xfrm>
          <a:prstGeom prst="rect">
            <a:avLst/>
          </a:prstGeom>
        </p:spPr>
        <p:txBody>
          <a:bodyPr lIns="0" tIns="0" rIns="0" bIns="0" rtlCol="0" anchor="t">
            <a:spAutoFit/>
          </a:bodyPr>
          <a:lstStyle/>
          <a:p>
            <a:pPr>
              <a:lnSpc>
                <a:spcPts val="10080"/>
              </a:lnSpc>
            </a:pPr>
            <a:r>
              <a:rPr lang="en-US" sz="7200" dirty="0">
                <a:solidFill>
                  <a:srgbClr val="1327DF"/>
                </a:solidFill>
                <a:latin typeface="Josefin Sans Bold"/>
              </a:rPr>
              <a:t>Conclusion</a:t>
            </a:r>
          </a:p>
        </p:txBody>
      </p:sp>
      <p:sp>
        <p:nvSpPr>
          <p:cNvPr id="13" name="TextBox 13"/>
          <p:cNvSpPr txBox="1"/>
          <p:nvPr/>
        </p:nvSpPr>
        <p:spPr>
          <a:xfrm>
            <a:off x="8691002" y="3163130"/>
            <a:ext cx="7486836" cy="1468992"/>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RFM model enables you to get a holistic view of existing customers. Hence, creating strategies to maximize the lifetime value of your customers</a:t>
            </a:r>
          </a:p>
        </p:txBody>
      </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36</a:t>
            </a:r>
          </a:p>
        </p:txBody>
      </p:sp>
      <p:sp>
        <p:nvSpPr>
          <p:cNvPr id="15" name="TextBox 15"/>
          <p:cNvSpPr txBox="1"/>
          <p:nvPr/>
        </p:nvSpPr>
        <p:spPr>
          <a:xfrm>
            <a:off x="8691002" y="5164363"/>
            <a:ext cx="7691997" cy="1292662"/>
          </a:xfrm>
          <a:prstGeom prst="rect">
            <a:avLst/>
          </a:prstGeom>
        </p:spPr>
        <p:txBody>
          <a:bodyPr wrap="square" lIns="0" tIns="0" rIns="0" bIns="0" rtlCol="0" anchor="t">
            <a:spAutoFit/>
          </a:bodyPr>
          <a:lstStyle/>
          <a:p>
            <a:pPr>
              <a:lnSpc>
                <a:spcPts val="3359"/>
              </a:lnSpc>
            </a:pPr>
            <a:r>
              <a:rPr lang="en-US" sz="2800" dirty="0">
                <a:solidFill>
                  <a:srgbClr val="323A44"/>
                </a:solidFill>
                <a:latin typeface="Source Sans Pro"/>
              </a:rPr>
              <a:t>It used to help businesses rank and segment customers based on the recency, frequency, and monetary value of a transaction.</a:t>
            </a:r>
          </a:p>
        </p:txBody>
      </p:sp>
      <p:grpSp>
        <p:nvGrpSpPr>
          <p:cNvPr id="17" name="Group 17"/>
          <p:cNvGrpSpPr>
            <a:grpSpLocks noChangeAspect="1"/>
          </p:cNvGrpSpPr>
          <p:nvPr/>
        </p:nvGrpSpPr>
        <p:grpSpPr>
          <a:xfrm>
            <a:off x="15382286" y="9889224"/>
            <a:ext cx="795552" cy="79555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a:extLst>
              <a:ext uri="{FF2B5EF4-FFF2-40B4-BE49-F238E27FC236}">
                <a16:creationId xmlns:a16="http://schemas.microsoft.com/office/drawing/2014/main" id="{DF6E976C-4B9D-3C1B-B7C8-D16AC8474C81}"/>
              </a:ext>
            </a:extLst>
          </p:cNvPr>
          <p:cNvGrpSpPr/>
          <p:nvPr/>
        </p:nvGrpSpPr>
        <p:grpSpPr>
          <a:xfrm>
            <a:off x="-39569" y="1"/>
            <a:ext cx="4687769" cy="1562099"/>
            <a:chOff x="0" y="0"/>
            <a:chExt cx="2893866" cy="1039187"/>
          </a:xfrm>
        </p:grpSpPr>
        <p:sp>
          <p:nvSpPr>
            <p:cNvPr id="3" name="Freeform 14">
              <a:extLst>
                <a:ext uri="{FF2B5EF4-FFF2-40B4-BE49-F238E27FC236}">
                  <a16:creationId xmlns:a16="http://schemas.microsoft.com/office/drawing/2014/main" id="{BE78E726-3AC0-E74F-4DB8-7B6C58D4754F}"/>
                </a:ext>
              </a:extLst>
            </p:cNvPr>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txBody>
            <a:bodyPr/>
            <a:lstStyle/>
            <a:p>
              <a:endParaRPr lang="en-US" dirty="0"/>
            </a:p>
          </p:txBody>
        </p:sp>
      </p:grpSp>
      <p:sp>
        <p:nvSpPr>
          <p:cNvPr id="5" name="TextBox 4">
            <a:extLst>
              <a:ext uri="{FF2B5EF4-FFF2-40B4-BE49-F238E27FC236}">
                <a16:creationId xmlns:a16="http://schemas.microsoft.com/office/drawing/2014/main" id="{BF6B46E6-8092-E3C7-F019-AF5A2A668C83}"/>
              </a:ext>
            </a:extLst>
          </p:cNvPr>
          <p:cNvSpPr txBox="1"/>
          <p:nvPr/>
        </p:nvSpPr>
        <p:spPr>
          <a:xfrm>
            <a:off x="304800" y="415679"/>
            <a:ext cx="9304020" cy="830997"/>
          </a:xfrm>
          <a:prstGeom prst="rect">
            <a:avLst/>
          </a:prstGeom>
          <a:noFill/>
        </p:spPr>
        <p:txBody>
          <a:bodyPr wrap="square">
            <a:spAutoFit/>
          </a:bodyPr>
          <a:lstStyle/>
          <a:p>
            <a:r>
              <a:rPr lang="en-US" sz="4800" dirty="0">
                <a:solidFill>
                  <a:schemeClr val="bg1"/>
                </a:solidFill>
                <a:latin typeface="Josefin Sans Bold"/>
                <a:hlinkClick r:id="rId3">
                  <a:extLst>
                    <a:ext uri="{A12FA001-AC4F-418D-AE19-62706E023703}">
                      <ahyp:hlinkClr xmlns:ahyp="http://schemas.microsoft.com/office/drawing/2018/hyperlinkcolor" val="tx"/>
                    </a:ext>
                  </a:extLst>
                </a:hlinkClick>
              </a:rPr>
              <a:t>Dashboard</a:t>
            </a:r>
            <a:r>
              <a:rPr lang="en-US" sz="4800" dirty="0">
                <a:solidFill>
                  <a:srgbClr val="0000FF"/>
                </a:solidFill>
                <a:latin typeface="Josefin Sans Bold"/>
                <a:hlinkClick r:id="rId3">
                  <a:extLst>
                    <a:ext uri="{A12FA001-AC4F-418D-AE19-62706E023703}">
                      <ahyp:hlinkClr xmlns:ahyp="http://schemas.microsoft.com/office/drawing/2018/hyperlinkcolor" val="tx"/>
                    </a:ext>
                  </a:extLst>
                </a:hlinkClick>
              </a:rPr>
              <a:t> </a:t>
            </a:r>
            <a:endParaRPr lang="en-US" sz="4800" dirty="0"/>
          </a:p>
        </p:txBody>
      </p:sp>
      <p:pic>
        <p:nvPicPr>
          <p:cNvPr id="7" name="Picture 6">
            <a:extLst>
              <a:ext uri="{FF2B5EF4-FFF2-40B4-BE49-F238E27FC236}">
                <a16:creationId xmlns:a16="http://schemas.microsoft.com/office/drawing/2014/main" id="{85904CF0-4415-7D68-ECD1-15F6CB45462C}"/>
              </a:ext>
            </a:extLst>
          </p:cNvPr>
          <p:cNvPicPr>
            <a:picLocks noChangeAspect="1"/>
          </p:cNvPicPr>
          <p:nvPr/>
        </p:nvPicPr>
        <p:blipFill>
          <a:blip r:embed="rId4"/>
          <a:stretch>
            <a:fillRect/>
          </a:stretch>
        </p:blipFill>
        <p:spPr>
          <a:xfrm>
            <a:off x="3048000" y="1554480"/>
            <a:ext cx="13868400" cy="8663470"/>
          </a:xfrm>
          <a:prstGeom prst="rect">
            <a:avLst/>
          </a:prstGeom>
        </p:spPr>
      </p:pic>
    </p:spTree>
    <p:extLst>
      <p:ext uri="{BB962C8B-B14F-4D97-AF65-F5344CB8AC3E}">
        <p14:creationId xmlns:p14="http://schemas.microsoft.com/office/powerpoint/2010/main" val="359580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27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159819">
            <a:off x="-578012" y="-1154963"/>
            <a:ext cx="6958415" cy="7574787"/>
            <a:chOff x="0" y="0"/>
            <a:chExt cx="2279650" cy="2481580"/>
          </a:xfrm>
        </p:grpSpPr>
        <p:sp>
          <p:nvSpPr>
            <p:cNvPr id="3" name="Freeform 3"/>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txBody>
            <a:bodyPr/>
            <a:lstStyle/>
            <a:p>
              <a:endParaRPr lang="en-US"/>
            </a:p>
          </p:txBody>
        </p:sp>
      </p:grpSp>
      <p:sp>
        <p:nvSpPr>
          <p:cNvPr id="6" name="TextBox 6"/>
          <p:cNvSpPr txBox="1"/>
          <p:nvPr/>
        </p:nvSpPr>
        <p:spPr>
          <a:xfrm>
            <a:off x="8761342" y="3756025"/>
            <a:ext cx="8497958" cy="1413849"/>
          </a:xfrm>
          <a:prstGeom prst="rect">
            <a:avLst/>
          </a:prstGeom>
        </p:spPr>
        <p:txBody>
          <a:bodyPr lIns="0" tIns="0" rIns="0" bIns="0" rtlCol="0" anchor="t">
            <a:spAutoFit/>
          </a:bodyPr>
          <a:lstStyle/>
          <a:p>
            <a:pPr>
              <a:lnSpc>
                <a:spcPts val="10080"/>
              </a:lnSpc>
            </a:pPr>
            <a:r>
              <a:rPr lang="en-US" sz="11500" dirty="0">
                <a:solidFill>
                  <a:srgbClr val="FFFFFF"/>
                </a:solidFill>
                <a:latin typeface="Josefin Sans Bold"/>
              </a:rPr>
              <a:t>Thank You </a:t>
            </a:r>
          </a:p>
        </p:txBody>
      </p:sp>
      <p:grpSp>
        <p:nvGrpSpPr>
          <p:cNvPr id="8" name="Group 8"/>
          <p:cNvGrpSpPr>
            <a:grpSpLocks noChangeAspect="1"/>
          </p:cNvGrpSpPr>
          <p:nvPr/>
        </p:nvGrpSpPr>
        <p:grpSpPr>
          <a:xfrm>
            <a:off x="12363007" y="6750112"/>
            <a:ext cx="8542473" cy="8542473"/>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en-US"/>
            </a:p>
          </p:txBody>
        </p:sp>
      </p:grpSp>
      <p:grpSp>
        <p:nvGrpSpPr>
          <p:cNvPr id="10" name="Group 10"/>
          <p:cNvGrpSpPr>
            <a:grpSpLocks noChangeAspect="1"/>
          </p:cNvGrpSpPr>
          <p:nvPr/>
        </p:nvGrpSpPr>
        <p:grpSpPr>
          <a:xfrm>
            <a:off x="2445664" y="8262037"/>
            <a:ext cx="1451794" cy="145179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en-US"/>
            </a:p>
          </p:txBody>
        </p:sp>
      </p:grpSp>
      <p:grpSp>
        <p:nvGrpSpPr>
          <p:cNvPr id="12" name="Group 12"/>
          <p:cNvGrpSpPr>
            <a:grpSpLocks noChangeAspect="1"/>
          </p:cNvGrpSpPr>
          <p:nvPr/>
        </p:nvGrpSpPr>
        <p:grpSpPr>
          <a:xfrm>
            <a:off x="15496511" y="-2073803"/>
            <a:ext cx="4523634" cy="4523634"/>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en-US"/>
            </a:p>
          </p:txBody>
        </p:sp>
      </p:gr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1327DF"/>
                </a:solidFill>
                <a:latin typeface="Josefin Sans Bold"/>
              </a:rPr>
              <a:t>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13" r="31966"/>
          <a:stretch>
            <a:fillRect/>
          </a:stretch>
        </p:blipFill>
        <p:spPr>
          <a:xfrm>
            <a:off x="8924238" y="0"/>
            <a:ext cx="5064291" cy="10287000"/>
          </a:xfrm>
          <a:prstGeom prst="rect">
            <a:avLst/>
          </a:prstGeom>
        </p:spPr>
      </p:pic>
      <p:grpSp>
        <p:nvGrpSpPr>
          <p:cNvPr id="3" name="Group 3"/>
          <p:cNvGrpSpPr>
            <a:grpSpLocks noChangeAspect="1"/>
          </p:cNvGrpSpPr>
          <p:nvPr/>
        </p:nvGrpSpPr>
        <p:grpSpPr>
          <a:xfrm rot="-1159819">
            <a:off x="1217082" y="-1000227"/>
            <a:ext cx="2705286" cy="2944918"/>
            <a:chOff x="0" y="0"/>
            <a:chExt cx="2279650" cy="2481580"/>
          </a:xfrm>
        </p:grpSpPr>
        <p:sp>
          <p:nvSpPr>
            <p:cNvPr id="4" name="Freeform 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5" name="Group 5"/>
          <p:cNvGrpSpPr>
            <a:grpSpLocks noChangeAspect="1"/>
          </p:cNvGrpSpPr>
          <p:nvPr/>
        </p:nvGrpSpPr>
        <p:grpSpPr>
          <a:xfrm>
            <a:off x="6356975" y="8790743"/>
            <a:ext cx="914249" cy="914249"/>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7" name="Group 7"/>
          <p:cNvGrpSpPr/>
          <p:nvPr/>
        </p:nvGrpSpPr>
        <p:grpSpPr>
          <a:xfrm>
            <a:off x="14788941" y="2449831"/>
            <a:ext cx="1589200" cy="15892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9" name="Group 9"/>
          <p:cNvGrpSpPr>
            <a:grpSpLocks noChangeAspect="1"/>
          </p:cNvGrpSpPr>
          <p:nvPr/>
        </p:nvGrpSpPr>
        <p:grpSpPr>
          <a:xfrm>
            <a:off x="14759367" y="2232869"/>
            <a:ext cx="633792" cy="633792"/>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1" name="Group 11"/>
          <p:cNvGrpSpPr/>
          <p:nvPr/>
        </p:nvGrpSpPr>
        <p:grpSpPr>
          <a:xfrm>
            <a:off x="14788941" y="4806033"/>
            <a:ext cx="1589200" cy="15892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3" name="Group 13"/>
          <p:cNvGrpSpPr>
            <a:grpSpLocks noChangeAspect="1"/>
          </p:cNvGrpSpPr>
          <p:nvPr/>
        </p:nvGrpSpPr>
        <p:grpSpPr>
          <a:xfrm>
            <a:off x="14587805" y="4806033"/>
            <a:ext cx="633792" cy="633792"/>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p:nvPr/>
        </p:nvGrpSpPr>
        <p:grpSpPr>
          <a:xfrm>
            <a:off x="14788941" y="7162236"/>
            <a:ext cx="1589200" cy="15892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7" name="Group 17"/>
          <p:cNvGrpSpPr>
            <a:grpSpLocks noChangeAspect="1"/>
          </p:cNvGrpSpPr>
          <p:nvPr/>
        </p:nvGrpSpPr>
        <p:grpSpPr>
          <a:xfrm>
            <a:off x="14587805" y="7162236"/>
            <a:ext cx="633792" cy="63379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93613" y="2828486"/>
            <a:ext cx="812840" cy="812840"/>
          </a:xfrm>
          <a:prstGeom prst="rect">
            <a:avLst/>
          </a:prstGeom>
        </p:spPr>
      </p:pic>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84088" y="5180079"/>
            <a:ext cx="751930" cy="804595"/>
          </a:xfrm>
          <a:prstGeom prst="rect">
            <a:avLst/>
          </a:prstGeom>
        </p:spPr>
      </p:pic>
      <p:sp>
        <p:nvSpPr>
          <p:cNvPr id="21" name="TextBox 21"/>
          <p:cNvSpPr txBox="1"/>
          <p:nvPr/>
        </p:nvSpPr>
        <p:spPr>
          <a:xfrm>
            <a:off x="1295400" y="3234906"/>
            <a:ext cx="6120856" cy="5470087"/>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
            </a:pPr>
            <a:r>
              <a:rPr lang="en-US" sz="2800" dirty="0">
                <a:solidFill>
                  <a:srgbClr val="323A44"/>
                </a:solidFill>
                <a:latin typeface="Source Sans Pro"/>
              </a:rPr>
              <a:t>Explore the profitability of different regions </a:t>
            </a:r>
          </a:p>
          <a:p>
            <a:pPr marL="457200" indent="-457200">
              <a:lnSpc>
                <a:spcPts val="3920"/>
              </a:lnSpc>
              <a:buFont typeface="Wingdings" panose="05000000000000000000" pitchFamily="2" charset="2"/>
              <a:buChar char="§"/>
            </a:pPr>
            <a:r>
              <a:rPr lang="en-US" sz="2800" dirty="0">
                <a:solidFill>
                  <a:srgbClr val="323A44"/>
                </a:solidFill>
                <a:latin typeface="Source Sans Pro"/>
              </a:rPr>
              <a:t>Identify the country that has the highest sales, order count, and customer base.</a:t>
            </a:r>
          </a:p>
          <a:p>
            <a:pPr marL="457200" indent="-457200">
              <a:lnSpc>
                <a:spcPts val="3920"/>
              </a:lnSpc>
              <a:buFont typeface="Wingdings" panose="05000000000000000000" pitchFamily="2" charset="2"/>
              <a:buChar char="§"/>
            </a:pPr>
            <a:r>
              <a:rPr lang="en-US" sz="2800" dirty="0">
                <a:solidFill>
                  <a:srgbClr val="323A44"/>
                </a:solidFill>
                <a:latin typeface="Source Sans Pro"/>
              </a:rPr>
              <a:t>Discover the most utilized shipping method</a:t>
            </a:r>
          </a:p>
          <a:p>
            <a:pPr marL="457200" indent="-457200">
              <a:lnSpc>
                <a:spcPts val="3920"/>
              </a:lnSpc>
              <a:buFont typeface="Wingdings" panose="05000000000000000000" pitchFamily="2" charset="2"/>
              <a:buChar char="§"/>
            </a:pPr>
            <a:r>
              <a:rPr lang="en-US" sz="2800" dirty="0">
                <a:solidFill>
                  <a:srgbClr val="323A44"/>
                </a:solidFill>
                <a:latin typeface="Source Sans Pro"/>
              </a:rPr>
              <a:t>Get a comprehensive tally of customers utilizing each shipping mode</a:t>
            </a:r>
            <a:br>
              <a:rPr lang="en-US" sz="2800" dirty="0">
                <a:solidFill>
                  <a:srgbClr val="323A44"/>
                </a:solidFill>
                <a:latin typeface="Source Sans Pro"/>
              </a:rPr>
            </a:br>
            <a:endParaRPr lang="en-US" sz="2800" dirty="0">
              <a:solidFill>
                <a:srgbClr val="323A44"/>
              </a:solidFill>
              <a:latin typeface="Source Sans Pro"/>
            </a:endParaRPr>
          </a:p>
        </p:txBody>
      </p:sp>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53536" y="7523540"/>
            <a:ext cx="632084" cy="879422"/>
          </a:xfrm>
          <a:prstGeom prst="rect">
            <a:avLst/>
          </a:prstGeom>
        </p:spPr>
      </p:pic>
      <p:sp>
        <p:nvSpPr>
          <p:cNvPr id="23" name="TextBox 23"/>
          <p:cNvSpPr txBox="1"/>
          <p:nvPr/>
        </p:nvSpPr>
        <p:spPr>
          <a:xfrm>
            <a:off x="975984" y="1319403"/>
            <a:ext cx="9792437" cy="1248419"/>
          </a:xfrm>
          <a:prstGeom prst="rect">
            <a:avLst/>
          </a:prstGeom>
        </p:spPr>
        <p:txBody>
          <a:bodyPr wrap="square" lIns="0" tIns="0" rIns="0" bIns="0" rtlCol="0" anchor="t">
            <a:spAutoFit/>
          </a:bodyPr>
          <a:lstStyle/>
          <a:p>
            <a:pPr>
              <a:lnSpc>
                <a:spcPts val="10080"/>
              </a:lnSpc>
            </a:pPr>
            <a:r>
              <a:rPr lang="en-US" sz="6000" dirty="0">
                <a:solidFill>
                  <a:srgbClr val="1327DF"/>
                </a:solidFill>
                <a:latin typeface="Josefin Sans Bold"/>
              </a:rPr>
              <a:t>What Does It show? </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06</a:t>
            </a:r>
          </a:p>
        </p:txBody>
      </p:sp>
      <p:cxnSp>
        <p:nvCxnSpPr>
          <p:cNvPr id="29" name="Straight Connector 28">
            <a:extLst>
              <a:ext uri="{FF2B5EF4-FFF2-40B4-BE49-F238E27FC236}">
                <a16:creationId xmlns:a16="http://schemas.microsoft.com/office/drawing/2014/main" id="{543BF7B9-DDCF-8534-1037-7BA41B60F5B3}"/>
              </a:ext>
            </a:extLst>
          </p:cNvPr>
          <p:cNvCxnSpPr/>
          <p:nvPr/>
        </p:nvCxnSpPr>
        <p:spPr>
          <a:xfrm>
            <a:off x="1295400" y="2567822"/>
            <a:ext cx="685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060B16-F261-2D22-02FE-C7F95485F47D}"/>
              </a:ext>
            </a:extLst>
          </p:cNvPr>
          <p:cNvSpPr txBox="1"/>
          <p:nvPr/>
        </p:nvSpPr>
        <p:spPr>
          <a:xfrm>
            <a:off x="1221505" y="2577803"/>
            <a:ext cx="10012680" cy="341632"/>
          </a:xfrm>
          <a:prstGeom prst="rect">
            <a:avLst/>
          </a:prstGeom>
          <a:noFill/>
        </p:spPr>
        <p:txBody>
          <a:bodyPr wrap="square">
            <a:spAutoFit/>
          </a:bodyPr>
          <a:lstStyle/>
          <a:p>
            <a:pPr marL="0" marR="0" indent="0" algn="l" rtl="0">
              <a:lnSpc>
                <a:spcPct val="90000"/>
              </a:lnSpc>
              <a:spcBef>
                <a:spcPts val="0"/>
              </a:spcBef>
              <a:spcAft>
                <a:spcPts val="0"/>
              </a:spcAft>
            </a:pPr>
            <a:r>
              <a:rPr lang="en-US" sz="18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Store Dataset helps: </a:t>
            </a:r>
            <a:endParaRPr lang="en-US" dirty="0">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13" r="31966"/>
          <a:stretch>
            <a:fillRect/>
          </a:stretch>
        </p:blipFill>
        <p:spPr>
          <a:xfrm>
            <a:off x="8924238" y="0"/>
            <a:ext cx="5064291" cy="10287000"/>
          </a:xfrm>
          <a:prstGeom prst="rect">
            <a:avLst/>
          </a:prstGeom>
        </p:spPr>
      </p:pic>
      <p:grpSp>
        <p:nvGrpSpPr>
          <p:cNvPr id="3" name="Group 3"/>
          <p:cNvGrpSpPr>
            <a:grpSpLocks noChangeAspect="1"/>
          </p:cNvGrpSpPr>
          <p:nvPr/>
        </p:nvGrpSpPr>
        <p:grpSpPr>
          <a:xfrm rot="-1159819">
            <a:off x="1217082" y="-1000227"/>
            <a:ext cx="2705286" cy="2944918"/>
            <a:chOff x="0" y="0"/>
            <a:chExt cx="2279650" cy="2481580"/>
          </a:xfrm>
        </p:grpSpPr>
        <p:sp>
          <p:nvSpPr>
            <p:cNvPr id="4" name="Freeform 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5" name="Group 5"/>
          <p:cNvGrpSpPr>
            <a:grpSpLocks noChangeAspect="1"/>
          </p:cNvGrpSpPr>
          <p:nvPr/>
        </p:nvGrpSpPr>
        <p:grpSpPr>
          <a:xfrm>
            <a:off x="6356975" y="8790743"/>
            <a:ext cx="914249" cy="914249"/>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7" name="Group 7"/>
          <p:cNvGrpSpPr/>
          <p:nvPr/>
        </p:nvGrpSpPr>
        <p:grpSpPr>
          <a:xfrm>
            <a:off x="14788941" y="2449831"/>
            <a:ext cx="1589200" cy="15892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9" name="Group 9"/>
          <p:cNvGrpSpPr>
            <a:grpSpLocks noChangeAspect="1"/>
          </p:cNvGrpSpPr>
          <p:nvPr/>
        </p:nvGrpSpPr>
        <p:grpSpPr>
          <a:xfrm>
            <a:off x="14860615" y="2190085"/>
            <a:ext cx="633792" cy="633792"/>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1" name="Group 11"/>
          <p:cNvGrpSpPr/>
          <p:nvPr/>
        </p:nvGrpSpPr>
        <p:grpSpPr>
          <a:xfrm>
            <a:off x="14788941" y="4806033"/>
            <a:ext cx="1589200" cy="15892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3" name="Group 13"/>
          <p:cNvGrpSpPr>
            <a:grpSpLocks noChangeAspect="1"/>
          </p:cNvGrpSpPr>
          <p:nvPr/>
        </p:nvGrpSpPr>
        <p:grpSpPr>
          <a:xfrm>
            <a:off x="14587805" y="4806033"/>
            <a:ext cx="633792" cy="633792"/>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15" name="Group 15"/>
          <p:cNvGrpSpPr/>
          <p:nvPr/>
        </p:nvGrpSpPr>
        <p:grpSpPr>
          <a:xfrm>
            <a:off x="14788941" y="7162236"/>
            <a:ext cx="1589200" cy="15892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txBody>
            <a:bodyPr/>
            <a:lstStyle/>
            <a:p>
              <a:endParaRPr lang="en-US"/>
            </a:p>
          </p:txBody>
        </p:sp>
      </p:grpSp>
      <p:grpSp>
        <p:nvGrpSpPr>
          <p:cNvPr id="17" name="Group 17"/>
          <p:cNvGrpSpPr>
            <a:grpSpLocks noChangeAspect="1"/>
          </p:cNvGrpSpPr>
          <p:nvPr/>
        </p:nvGrpSpPr>
        <p:grpSpPr>
          <a:xfrm>
            <a:off x="14587805" y="7162236"/>
            <a:ext cx="633792" cy="63379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93613" y="2828486"/>
            <a:ext cx="812840" cy="812840"/>
          </a:xfrm>
          <a:prstGeom prst="rect">
            <a:avLst/>
          </a:prstGeom>
        </p:spPr>
      </p:pic>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84088" y="5180079"/>
            <a:ext cx="751930" cy="804595"/>
          </a:xfrm>
          <a:prstGeom prst="rect">
            <a:avLst/>
          </a:prstGeom>
        </p:spPr>
      </p:pic>
      <p:sp>
        <p:nvSpPr>
          <p:cNvPr id="21" name="TextBox 21"/>
          <p:cNvSpPr txBox="1"/>
          <p:nvPr/>
        </p:nvSpPr>
        <p:spPr>
          <a:xfrm>
            <a:off x="1295400" y="3234906"/>
            <a:ext cx="6120856" cy="4969950"/>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
            </a:pPr>
            <a:r>
              <a:rPr lang="en-US" sz="2800" dirty="0">
                <a:solidFill>
                  <a:srgbClr val="323A44"/>
                </a:solidFill>
                <a:latin typeface="Source Sans Pro"/>
              </a:rPr>
              <a:t>Count the number of customers in each segment</a:t>
            </a:r>
          </a:p>
          <a:p>
            <a:pPr marL="457200" indent="-457200">
              <a:lnSpc>
                <a:spcPts val="3920"/>
              </a:lnSpc>
              <a:buFont typeface="Wingdings" panose="05000000000000000000" pitchFamily="2" charset="2"/>
              <a:buChar char="§"/>
            </a:pPr>
            <a:endParaRPr lang="en-US" sz="2800" dirty="0">
              <a:solidFill>
                <a:srgbClr val="323A44"/>
              </a:solidFill>
              <a:latin typeface="Source Sans Pro"/>
            </a:endParaRPr>
          </a:p>
          <a:p>
            <a:pPr marL="457200" indent="-457200">
              <a:lnSpc>
                <a:spcPts val="3920"/>
              </a:lnSpc>
              <a:buFont typeface="Wingdings" panose="05000000000000000000" pitchFamily="2" charset="2"/>
              <a:buChar char="§"/>
            </a:pPr>
            <a:r>
              <a:rPr lang="en-US" sz="2800" dirty="0">
                <a:solidFill>
                  <a:srgbClr val="323A44"/>
                </a:solidFill>
                <a:latin typeface="Source Sans Pro"/>
              </a:rPr>
              <a:t>Which segment method is mostly use by customer’s </a:t>
            </a:r>
          </a:p>
          <a:p>
            <a:pPr>
              <a:lnSpc>
                <a:spcPts val="3920"/>
              </a:lnSpc>
            </a:pPr>
            <a:endParaRPr lang="en-US" sz="2800" dirty="0">
              <a:solidFill>
                <a:srgbClr val="323A44"/>
              </a:solidFill>
              <a:latin typeface="Source Sans Pro"/>
            </a:endParaRPr>
          </a:p>
          <a:p>
            <a:pPr marL="457200" indent="-457200">
              <a:lnSpc>
                <a:spcPts val="3920"/>
              </a:lnSpc>
              <a:buFont typeface="Wingdings" panose="05000000000000000000" pitchFamily="2" charset="2"/>
              <a:buChar char="§"/>
            </a:pPr>
            <a:r>
              <a:rPr lang="en-US" sz="2800" dirty="0">
                <a:solidFill>
                  <a:srgbClr val="323A44"/>
                </a:solidFill>
                <a:latin typeface="Source Sans Pro"/>
              </a:rPr>
              <a:t>What is the range of customer spending?</a:t>
            </a:r>
          </a:p>
          <a:p>
            <a:pPr>
              <a:lnSpc>
                <a:spcPts val="3920"/>
              </a:lnSpc>
            </a:pPr>
            <a:br>
              <a:rPr lang="en-US" sz="2800" dirty="0">
                <a:solidFill>
                  <a:srgbClr val="323A44"/>
                </a:solidFill>
                <a:latin typeface="Source Sans Pro"/>
              </a:rPr>
            </a:br>
            <a:endParaRPr lang="en-US" sz="2800" dirty="0">
              <a:solidFill>
                <a:srgbClr val="323A44"/>
              </a:solidFill>
              <a:latin typeface="Source Sans Pro"/>
            </a:endParaRPr>
          </a:p>
        </p:txBody>
      </p:sp>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53536" y="7523540"/>
            <a:ext cx="632084" cy="879422"/>
          </a:xfrm>
          <a:prstGeom prst="rect">
            <a:avLst/>
          </a:prstGeom>
        </p:spPr>
      </p:pic>
      <p:sp>
        <p:nvSpPr>
          <p:cNvPr id="23" name="TextBox 23"/>
          <p:cNvSpPr txBox="1"/>
          <p:nvPr/>
        </p:nvSpPr>
        <p:spPr>
          <a:xfrm>
            <a:off x="1079309" y="1698022"/>
            <a:ext cx="10067629" cy="1248419"/>
          </a:xfrm>
          <a:prstGeom prst="rect">
            <a:avLst/>
          </a:prstGeom>
        </p:spPr>
        <p:txBody>
          <a:bodyPr wrap="square" lIns="0" tIns="0" rIns="0" bIns="0" rtlCol="0" anchor="t">
            <a:spAutoFit/>
          </a:bodyPr>
          <a:lstStyle/>
          <a:p>
            <a:pPr>
              <a:lnSpc>
                <a:spcPts val="10080"/>
              </a:lnSpc>
            </a:pPr>
            <a:r>
              <a:rPr lang="en-US" sz="6000" dirty="0">
                <a:solidFill>
                  <a:srgbClr val="1327DF"/>
                </a:solidFill>
                <a:latin typeface="Josefin Sans Bold"/>
              </a:rPr>
              <a:t>Cont.… </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07</a:t>
            </a:r>
          </a:p>
        </p:txBody>
      </p:sp>
      <p:cxnSp>
        <p:nvCxnSpPr>
          <p:cNvPr id="28" name="Straight Connector 27">
            <a:extLst>
              <a:ext uri="{FF2B5EF4-FFF2-40B4-BE49-F238E27FC236}">
                <a16:creationId xmlns:a16="http://schemas.microsoft.com/office/drawing/2014/main" id="{FE0375B9-3BEB-3330-FB41-7FAD6F7375BA}"/>
              </a:ext>
            </a:extLst>
          </p:cNvPr>
          <p:cNvCxnSpPr/>
          <p:nvPr/>
        </p:nvCxnSpPr>
        <p:spPr>
          <a:xfrm>
            <a:off x="1295400" y="2828486"/>
            <a:ext cx="70866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2B95079-FE79-731A-3337-3626AAEB75B1}"/>
              </a:ext>
            </a:extLst>
          </p:cNvPr>
          <p:cNvSpPr txBox="1"/>
          <p:nvPr/>
        </p:nvSpPr>
        <p:spPr>
          <a:xfrm>
            <a:off x="1221505" y="2828486"/>
            <a:ext cx="10012680" cy="341632"/>
          </a:xfrm>
          <a:prstGeom prst="rect">
            <a:avLst/>
          </a:prstGeom>
          <a:noFill/>
        </p:spPr>
        <p:txBody>
          <a:bodyPr wrap="square">
            <a:spAutoFit/>
          </a:bodyPr>
          <a:lstStyle/>
          <a:p>
            <a:pPr marL="0" marR="0" indent="0" algn="l" rtl="0">
              <a:lnSpc>
                <a:spcPct val="90000"/>
              </a:lnSpc>
              <a:spcBef>
                <a:spcPts val="0"/>
              </a:spcBef>
              <a:spcAft>
                <a:spcPts val="0"/>
              </a:spcAft>
            </a:pPr>
            <a:r>
              <a:rPr lang="en-US" sz="18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Store Dataset helps: </a:t>
            </a:r>
            <a:endParaRPr lang="en-US" dirty="0">
              <a:effectLst/>
            </a:endParaRPr>
          </a:p>
        </p:txBody>
      </p:sp>
    </p:spTree>
    <p:extLst>
      <p:ext uri="{BB962C8B-B14F-4D97-AF65-F5344CB8AC3E}">
        <p14:creationId xmlns:p14="http://schemas.microsoft.com/office/powerpoint/2010/main" val="26464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2864" y="2914317"/>
            <a:ext cx="10192751" cy="1109919"/>
          </a:xfrm>
          <a:prstGeom prst="rect">
            <a:avLst/>
          </a:prstGeom>
        </p:spPr>
        <p:txBody>
          <a:bodyPr lIns="0" tIns="0" rIns="0" bIns="0" rtlCol="0" anchor="t">
            <a:spAutoFit/>
          </a:bodyPr>
          <a:lstStyle/>
          <a:p>
            <a:pPr>
              <a:lnSpc>
                <a:spcPts val="10080"/>
              </a:lnSpc>
            </a:pPr>
            <a:r>
              <a:rPr lang="en-US" sz="3600" dirty="0">
                <a:solidFill>
                  <a:srgbClr val="1327DF"/>
                </a:solidFill>
                <a:latin typeface="Josefin Sans Bold"/>
              </a:rPr>
              <a:t>Explore the profitability of different regions </a:t>
            </a:r>
          </a:p>
        </p:txBody>
      </p:sp>
      <p:sp>
        <p:nvSpPr>
          <p:cNvPr id="3" name="TextBox 3"/>
          <p:cNvSpPr txBox="1"/>
          <p:nvPr/>
        </p:nvSpPr>
        <p:spPr>
          <a:xfrm>
            <a:off x="2970557" y="4985184"/>
            <a:ext cx="7337364" cy="1468992"/>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 graph illustrates the profits of each region, revealing that the central region has the highest profit</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3400" y="4985184"/>
            <a:ext cx="1254956" cy="1254956"/>
          </a:xfrm>
          <a:prstGeom prst="rect">
            <a:avLst/>
          </a:prstGeom>
        </p:spPr>
      </p:pic>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09</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48" name="Picture 47" descr="Chart, bar chart&#10;&#10;Description automatically generated">
            <a:extLst>
              <a:ext uri="{FF2B5EF4-FFF2-40B4-BE49-F238E27FC236}">
                <a16:creationId xmlns:a16="http://schemas.microsoft.com/office/drawing/2014/main" id="{2C73164E-2E2F-43EB-1F9D-AA408B00E0B6}"/>
              </a:ext>
            </a:extLst>
          </p:cNvPr>
          <p:cNvPicPr>
            <a:picLocks noChangeAspect="1"/>
          </p:cNvPicPr>
          <p:nvPr/>
        </p:nvPicPr>
        <p:blipFill>
          <a:blip r:embed="rId4"/>
          <a:stretch>
            <a:fillRect/>
          </a:stretch>
        </p:blipFill>
        <p:spPr>
          <a:xfrm>
            <a:off x="11277600" y="2992749"/>
            <a:ext cx="7010400" cy="3523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2864" y="2914317"/>
            <a:ext cx="10192751" cy="1109919"/>
          </a:xfrm>
          <a:prstGeom prst="rect">
            <a:avLst/>
          </a:prstGeom>
        </p:spPr>
        <p:txBody>
          <a:bodyPr lIns="0" tIns="0" rIns="0" bIns="0" rtlCol="0" anchor="t">
            <a:spAutoFit/>
          </a:bodyPr>
          <a:lstStyle/>
          <a:p>
            <a:pPr>
              <a:lnSpc>
                <a:spcPts val="10080"/>
              </a:lnSpc>
            </a:pPr>
            <a:r>
              <a:rPr lang="en-US" sz="3600" dirty="0">
                <a:solidFill>
                  <a:srgbClr val="1327DF"/>
                </a:solidFill>
                <a:latin typeface="Josefin Sans Bold"/>
              </a:rPr>
              <a:t>Cont.…</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6400" y="4858138"/>
            <a:ext cx="1254956" cy="1254956"/>
          </a:xfrm>
          <a:prstGeom prst="rect">
            <a:avLst/>
          </a:prstGeom>
        </p:spPr>
      </p:pic>
      <p:sp>
        <p:nvSpPr>
          <p:cNvPr id="5" name="TextBox 5"/>
          <p:cNvSpPr txBox="1"/>
          <p:nvPr/>
        </p:nvSpPr>
        <p:spPr>
          <a:xfrm>
            <a:off x="3276600" y="4858138"/>
            <a:ext cx="6061446" cy="1430328"/>
          </a:xfrm>
          <a:prstGeom prst="rect">
            <a:avLst/>
          </a:prstGeom>
        </p:spPr>
        <p:txBody>
          <a:bodyPr lIns="0" tIns="0" rIns="0" bIns="0" rtlCol="0" anchor="t">
            <a:spAutoFit/>
          </a:bodyPr>
          <a:lstStyle/>
          <a:p>
            <a:pPr>
              <a:lnSpc>
                <a:spcPts val="3780"/>
              </a:lnSpc>
            </a:pPr>
            <a:r>
              <a:rPr lang="en-US" sz="2700" dirty="0">
                <a:solidFill>
                  <a:srgbClr val="323A44"/>
                </a:solidFill>
                <a:latin typeface="Source Sans Pro"/>
              </a:rPr>
              <a:t>The reason for the central region's higher profit is due to its greater number of orders in comparison to other regions.</a:t>
            </a:r>
          </a:p>
        </p:txBody>
      </p:sp>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10</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13" name="Picture 12" descr="Chart, bar chart, histogram&#10;&#10;Description automatically generated">
            <a:extLst>
              <a:ext uri="{FF2B5EF4-FFF2-40B4-BE49-F238E27FC236}">
                <a16:creationId xmlns:a16="http://schemas.microsoft.com/office/drawing/2014/main" id="{010B1D4A-2A4B-114C-45EA-4BFD920FD8F1}"/>
              </a:ext>
            </a:extLst>
          </p:cNvPr>
          <p:cNvPicPr>
            <a:picLocks noChangeAspect="1"/>
          </p:cNvPicPr>
          <p:nvPr/>
        </p:nvPicPr>
        <p:blipFill rotWithShape="1">
          <a:blip r:embed="rId4"/>
          <a:srcRect t="5217" r="16" b="16"/>
          <a:stretch/>
        </p:blipFill>
        <p:spPr>
          <a:xfrm>
            <a:off x="11506200" y="3469276"/>
            <a:ext cx="6781800" cy="4001805"/>
          </a:xfrm>
          <a:prstGeom prst="rect">
            <a:avLst/>
          </a:prstGeom>
        </p:spPr>
      </p:pic>
    </p:spTree>
    <p:extLst>
      <p:ext uri="{BB962C8B-B14F-4D97-AF65-F5344CB8AC3E}">
        <p14:creationId xmlns:p14="http://schemas.microsoft.com/office/powerpoint/2010/main" val="4195995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97126" y="4985237"/>
            <a:ext cx="10043577" cy="1004357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grpSp>
        <p:nvGrpSpPr>
          <p:cNvPr id="4" name="Group 4"/>
          <p:cNvGrpSpPr>
            <a:grpSpLocks noChangeAspect="1"/>
          </p:cNvGrpSpPr>
          <p:nvPr/>
        </p:nvGrpSpPr>
        <p:grpSpPr>
          <a:xfrm>
            <a:off x="7928893" y="3906491"/>
            <a:ext cx="9330407" cy="5351809"/>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61" b="-3261"/>
              </a:stretch>
            </a:blipFill>
          </p:spPr>
          <p:txBody>
            <a:bodyPr/>
            <a:lstStyle/>
            <a:p>
              <a:endParaRPr lang="en-US"/>
            </a:p>
          </p:txBody>
        </p:sp>
      </p:grpSp>
      <p:grpSp>
        <p:nvGrpSpPr>
          <p:cNvPr id="10" name="Group 10"/>
          <p:cNvGrpSpPr>
            <a:grpSpLocks noChangeAspect="1"/>
          </p:cNvGrpSpPr>
          <p:nvPr/>
        </p:nvGrpSpPr>
        <p:grpSpPr>
          <a:xfrm>
            <a:off x="15496511" y="-2073803"/>
            <a:ext cx="4523634" cy="452363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11</a:t>
            </a:r>
          </a:p>
        </p:txBody>
      </p:sp>
      <p:sp>
        <p:nvSpPr>
          <p:cNvPr id="13" name="TextBox 13"/>
          <p:cNvSpPr txBox="1"/>
          <p:nvPr/>
        </p:nvSpPr>
        <p:spPr>
          <a:xfrm>
            <a:off x="1290044" y="1761372"/>
            <a:ext cx="7212940" cy="1248419"/>
          </a:xfrm>
          <a:prstGeom prst="rect">
            <a:avLst/>
          </a:prstGeom>
        </p:spPr>
        <p:txBody>
          <a:bodyPr lIns="0" tIns="0" rIns="0" bIns="0" rtlCol="0" anchor="t">
            <a:spAutoFit/>
          </a:bodyPr>
          <a:lstStyle/>
          <a:p>
            <a:pPr marL="0" lvl="0" indent="0">
              <a:lnSpc>
                <a:spcPts val="10080"/>
              </a:lnSpc>
              <a:spcBef>
                <a:spcPct val="0"/>
              </a:spcBef>
            </a:pPr>
            <a:r>
              <a:rPr lang="en-US" sz="7200" dirty="0">
                <a:solidFill>
                  <a:srgbClr val="1327DF"/>
                </a:solidFill>
                <a:latin typeface="Josefin Sans Bold"/>
              </a:rPr>
              <a:t>Take away</a:t>
            </a:r>
          </a:p>
        </p:txBody>
      </p:sp>
      <p:sp>
        <p:nvSpPr>
          <p:cNvPr id="14" name="TextBox 14"/>
          <p:cNvSpPr txBox="1"/>
          <p:nvPr/>
        </p:nvSpPr>
        <p:spPr>
          <a:xfrm>
            <a:off x="1290044" y="4395081"/>
            <a:ext cx="5767728" cy="2969403"/>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Among the three regions, the central region is the most significant for the business regarding revenue generation, as it has a higher number of orders and profits in comparison to the other regions</a:t>
            </a:r>
          </a:p>
        </p:txBody>
      </p:sp>
      <p:grpSp>
        <p:nvGrpSpPr>
          <p:cNvPr id="15" name="Group 15"/>
          <p:cNvGrpSpPr>
            <a:grpSpLocks noChangeAspect="1"/>
          </p:cNvGrpSpPr>
          <p:nvPr/>
        </p:nvGrpSpPr>
        <p:grpSpPr>
          <a:xfrm rot="9720820">
            <a:off x="384974" y="6474256"/>
            <a:ext cx="4004741" cy="435947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17" name="Group 17"/>
          <p:cNvGrpSpPr>
            <a:grpSpLocks noChangeAspect="1"/>
          </p:cNvGrpSpPr>
          <p:nvPr/>
        </p:nvGrpSpPr>
        <p:grpSpPr>
          <a:xfrm>
            <a:off x="7057772" y="6582396"/>
            <a:ext cx="609827" cy="609827"/>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2635" y="1894722"/>
            <a:ext cx="11182536" cy="2389757"/>
          </a:xfrm>
          <a:prstGeom prst="rect">
            <a:avLst/>
          </a:prstGeom>
        </p:spPr>
        <p:txBody>
          <a:bodyPr wrap="square" lIns="0" tIns="0" rIns="0" bIns="0" rtlCol="0" anchor="t">
            <a:spAutoFit/>
          </a:bodyPr>
          <a:lstStyle/>
          <a:p>
            <a:pPr>
              <a:lnSpc>
                <a:spcPts val="10080"/>
              </a:lnSpc>
            </a:pPr>
            <a:r>
              <a:rPr lang="en-US" sz="3600" dirty="0">
                <a:solidFill>
                  <a:srgbClr val="1327DF"/>
                </a:solidFill>
                <a:latin typeface="Josefin Sans Bold"/>
              </a:rPr>
              <a:t>Uncover the top-performing countries in terms of sales, orders, and customer base </a:t>
            </a:r>
          </a:p>
        </p:txBody>
      </p:sp>
      <p:sp>
        <p:nvSpPr>
          <p:cNvPr id="3" name="TextBox 3"/>
          <p:cNvSpPr txBox="1"/>
          <p:nvPr/>
        </p:nvSpPr>
        <p:spPr>
          <a:xfrm>
            <a:off x="2970557" y="4985184"/>
            <a:ext cx="7337364" cy="968855"/>
          </a:xfrm>
          <a:prstGeom prst="rect">
            <a:avLst/>
          </a:prstGeom>
        </p:spPr>
        <p:txBody>
          <a:bodyPr lIns="0" tIns="0" rIns="0" bIns="0" rtlCol="0" anchor="t">
            <a:spAutoFit/>
          </a:bodyPr>
          <a:lstStyle/>
          <a:p>
            <a:pPr>
              <a:lnSpc>
                <a:spcPts val="3920"/>
              </a:lnSpc>
            </a:pPr>
            <a:r>
              <a:rPr lang="en-US" sz="2800" dirty="0">
                <a:solidFill>
                  <a:srgbClr val="323A44"/>
                </a:solidFill>
                <a:latin typeface="Source Sans Pro"/>
              </a:rPr>
              <a:t>The graph illustrates the sales of each country, revealing that the France has the highest sales</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3400" y="4985184"/>
            <a:ext cx="1254956" cy="1254956"/>
          </a:xfrm>
          <a:prstGeom prst="rect">
            <a:avLst/>
          </a:prstGeom>
        </p:spPr>
      </p:pic>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txBody>
            <a:bodyPr/>
            <a:lstStyle/>
            <a:p>
              <a:endParaRPr lang="en-US"/>
            </a:p>
          </p:txBody>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txBody>
            <a:bodyPr/>
            <a:lstStyle/>
            <a:p>
              <a:endParaRPr lang="en-US"/>
            </a:p>
          </p:txBody>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dirty="0">
                <a:solidFill>
                  <a:srgbClr val="FFFFFF"/>
                </a:solidFill>
                <a:latin typeface="Josefin Sans Bold"/>
              </a:rPr>
              <a:t>12</a:t>
            </a:r>
          </a:p>
        </p:txBody>
      </p:sp>
      <p:grpSp>
        <p:nvGrpSpPr>
          <p:cNvPr id="11" name="Group 11"/>
          <p:cNvGrpSpPr>
            <a:grpSpLocks noChangeAspect="1"/>
          </p:cNvGrpSpPr>
          <p:nvPr/>
        </p:nvGrpSpPr>
        <p:grpSpPr>
          <a:xfrm>
            <a:off x="663924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txBody>
            <a:bodyPr/>
            <a:lstStyle/>
            <a:p>
              <a:endParaRPr lang="en-US"/>
            </a:p>
          </p:txBody>
        </p:sp>
      </p:grpSp>
      <p:pic>
        <p:nvPicPr>
          <p:cNvPr id="5" name="Picture 4">
            <a:extLst>
              <a:ext uri="{FF2B5EF4-FFF2-40B4-BE49-F238E27FC236}">
                <a16:creationId xmlns:a16="http://schemas.microsoft.com/office/drawing/2014/main" id="{0096CCE7-FF87-F6BA-F90B-79ED876D1821}"/>
              </a:ext>
            </a:extLst>
          </p:cNvPr>
          <p:cNvPicPr>
            <a:picLocks noChangeAspect="1"/>
          </p:cNvPicPr>
          <p:nvPr/>
        </p:nvPicPr>
        <p:blipFill>
          <a:blip r:embed="rId4"/>
          <a:stretch>
            <a:fillRect/>
          </a:stretch>
        </p:blipFill>
        <p:spPr>
          <a:xfrm>
            <a:off x="10031648" y="3614046"/>
            <a:ext cx="7696200" cy="4776952"/>
          </a:xfrm>
          <a:prstGeom prst="rect">
            <a:avLst/>
          </a:prstGeom>
        </p:spPr>
      </p:pic>
    </p:spTree>
    <p:extLst>
      <p:ext uri="{BB962C8B-B14F-4D97-AF65-F5344CB8AC3E}">
        <p14:creationId xmlns:p14="http://schemas.microsoft.com/office/powerpoint/2010/main" val="3336963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1889</Words>
  <Application>Microsoft Office PowerPoint</Application>
  <PresentationFormat>Custom</PresentationFormat>
  <Paragraphs>245</Paragraphs>
  <Slides>35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Times New Roman</vt:lpstr>
      <vt:lpstr>Josefin Sans Bold</vt:lpstr>
      <vt:lpstr>Source Sans Pro</vt:lpstr>
      <vt:lpstr>Roboto</vt:lpstr>
      <vt:lpstr>Arial</vt:lpstr>
      <vt:lpstr>Calibri</vt:lpstr>
      <vt:lpstr>Open Sans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Abstract Modern Productive Project Analytics Presentation</dc:title>
  <dc:creator>Dell</dc:creator>
  <cp:lastModifiedBy>Saif Ullah Rao</cp:lastModifiedBy>
  <cp:revision>14</cp:revision>
  <dcterms:created xsi:type="dcterms:W3CDTF">2006-08-16T00:00:00Z</dcterms:created>
  <dcterms:modified xsi:type="dcterms:W3CDTF">2024-07-21T06:00:24Z</dcterms:modified>
  <dc:identifier>DAFhUEHKuls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2023-04-28T02:07:51Z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b7392310-84d4-4e0c-80e2-917a0695694f</vt:lpwstr>
  </property>
  <property fmtid="{D5CDD505-2E9C-101B-9397-08002B2CF9AE}" pid="7" name="MSIP_Label_defa4170-0d19-0005-0004-bc88714345d2_ActionId">
    <vt:lpwstr>d36ecdd8-148b-488d-9e7a-dac8294e9ade</vt:lpwstr>
  </property>
  <property fmtid="{D5CDD505-2E9C-101B-9397-08002B2CF9AE}" pid="8" name="MSIP_Label_defa4170-0d19-0005-0004-bc88714345d2_ContentBits">
    <vt:lpwstr>0</vt:lpwstr>
  </property>
</Properties>
</file>